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302" r:id="rId4"/>
    <p:sldId id="258" r:id="rId5"/>
    <p:sldId id="301" r:id="rId6"/>
    <p:sldId id="259" r:id="rId7"/>
    <p:sldId id="260" r:id="rId8"/>
    <p:sldId id="261" r:id="rId9"/>
    <p:sldId id="262" r:id="rId10"/>
    <p:sldId id="263" r:id="rId11"/>
    <p:sldId id="267" r:id="rId12"/>
    <p:sldId id="268" r:id="rId13"/>
    <p:sldId id="269" r:id="rId14"/>
    <p:sldId id="270" r:id="rId15"/>
    <p:sldId id="271" r:id="rId16"/>
    <p:sldId id="272" r:id="rId17"/>
    <p:sldId id="273" r:id="rId18"/>
    <p:sldId id="274" r:id="rId19"/>
    <p:sldId id="275" r:id="rId20"/>
    <p:sldId id="276" r:id="rId21"/>
    <p:sldId id="277" r:id="rId22"/>
    <p:sldId id="283" r:id="rId23"/>
    <p:sldId id="279" r:id="rId24"/>
    <p:sldId id="280" r:id="rId25"/>
    <p:sldId id="281" r:id="rId26"/>
    <p:sldId id="282" r:id="rId27"/>
    <p:sldId id="278" r:id="rId28"/>
    <p:sldId id="300" r:id="rId29"/>
    <p:sldId id="285" r:id="rId30"/>
    <p:sldId id="286" r:id="rId31"/>
    <p:sldId id="287" r:id="rId32"/>
    <p:sldId id="288" r:id="rId33"/>
    <p:sldId id="289" r:id="rId34"/>
    <p:sldId id="290" r:id="rId35"/>
    <p:sldId id="291" r:id="rId36"/>
    <p:sldId id="293" r:id="rId37"/>
    <p:sldId id="292" r:id="rId38"/>
    <p:sldId id="266" r:id="rId39"/>
    <p:sldId id="265" r:id="rId40"/>
    <p:sldId id="294" r:id="rId41"/>
    <p:sldId id="295" r:id="rId42"/>
    <p:sldId id="296" r:id="rId43"/>
    <p:sldId id="297" r:id="rId44"/>
    <p:sldId id="298" r:id="rId45"/>
    <p:sldId id="2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47" autoAdjust="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100CE5-2CAB-4FF6-9216-A11A1300BBC7}" type="datetimeFigureOut">
              <a:rPr lang="en-GB" smtClean="0"/>
              <a:t>08/01/2024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3F20C-80E9-401C-9869-F6BBE64A5CD1}" type="slidenum">
              <a:rPr lang="en-GB" smtClean="0"/>
              <a:t>‹#›</a:t>
            </a:fld>
            <a:endParaRPr lang="en-GB"/>
          </a:p>
        </p:txBody>
      </p:sp>
    </p:spTree>
    <p:extLst>
      <p:ext uri="{BB962C8B-B14F-4D97-AF65-F5344CB8AC3E}">
        <p14:creationId xmlns:p14="http://schemas.microsoft.com/office/powerpoint/2010/main" val="226695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1</a:t>
            </a:fld>
            <a:endParaRPr lang="en-GB"/>
          </a:p>
        </p:txBody>
      </p:sp>
    </p:spTree>
    <p:extLst>
      <p:ext uri="{BB962C8B-B14F-4D97-AF65-F5344CB8AC3E}">
        <p14:creationId xmlns:p14="http://schemas.microsoft.com/office/powerpoint/2010/main" val="89331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10</a:t>
            </a:fld>
            <a:endParaRPr lang="en-GB"/>
          </a:p>
        </p:txBody>
      </p:sp>
    </p:spTree>
    <p:extLst>
      <p:ext uri="{BB962C8B-B14F-4D97-AF65-F5344CB8AC3E}">
        <p14:creationId xmlns:p14="http://schemas.microsoft.com/office/powerpoint/2010/main" val="415893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11</a:t>
            </a:fld>
            <a:endParaRPr lang="en-GB"/>
          </a:p>
        </p:txBody>
      </p:sp>
    </p:spTree>
    <p:extLst>
      <p:ext uri="{BB962C8B-B14F-4D97-AF65-F5344CB8AC3E}">
        <p14:creationId xmlns:p14="http://schemas.microsoft.com/office/powerpoint/2010/main" val="1552223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12</a:t>
            </a:fld>
            <a:endParaRPr lang="en-GB"/>
          </a:p>
        </p:txBody>
      </p:sp>
    </p:spTree>
    <p:extLst>
      <p:ext uri="{BB962C8B-B14F-4D97-AF65-F5344CB8AC3E}">
        <p14:creationId xmlns:p14="http://schemas.microsoft.com/office/powerpoint/2010/main" val="324967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13</a:t>
            </a:fld>
            <a:endParaRPr lang="en-GB"/>
          </a:p>
        </p:txBody>
      </p:sp>
    </p:spTree>
    <p:extLst>
      <p:ext uri="{BB962C8B-B14F-4D97-AF65-F5344CB8AC3E}">
        <p14:creationId xmlns:p14="http://schemas.microsoft.com/office/powerpoint/2010/main" val="3931066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14</a:t>
            </a:fld>
            <a:endParaRPr lang="en-GB"/>
          </a:p>
        </p:txBody>
      </p:sp>
    </p:spTree>
    <p:extLst>
      <p:ext uri="{BB962C8B-B14F-4D97-AF65-F5344CB8AC3E}">
        <p14:creationId xmlns:p14="http://schemas.microsoft.com/office/powerpoint/2010/main" val="300331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15</a:t>
            </a:fld>
            <a:endParaRPr lang="en-GB"/>
          </a:p>
        </p:txBody>
      </p:sp>
    </p:spTree>
    <p:extLst>
      <p:ext uri="{BB962C8B-B14F-4D97-AF65-F5344CB8AC3E}">
        <p14:creationId xmlns:p14="http://schemas.microsoft.com/office/powerpoint/2010/main" val="1763703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16</a:t>
            </a:fld>
            <a:endParaRPr lang="en-GB"/>
          </a:p>
        </p:txBody>
      </p:sp>
    </p:spTree>
    <p:extLst>
      <p:ext uri="{BB962C8B-B14F-4D97-AF65-F5344CB8AC3E}">
        <p14:creationId xmlns:p14="http://schemas.microsoft.com/office/powerpoint/2010/main" val="843495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17</a:t>
            </a:fld>
            <a:endParaRPr lang="en-GB"/>
          </a:p>
        </p:txBody>
      </p:sp>
    </p:spTree>
    <p:extLst>
      <p:ext uri="{BB962C8B-B14F-4D97-AF65-F5344CB8AC3E}">
        <p14:creationId xmlns:p14="http://schemas.microsoft.com/office/powerpoint/2010/main" val="2662971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22</a:t>
            </a:fld>
            <a:endParaRPr lang="en-GB"/>
          </a:p>
        </p:txBody>
      </p:sp>
    </p:spTree>
    <p:extLst>
      <p:ext uri="{BB962C8B-B14F-4D97-AF65-F5344CB8AC3E}">
        <p14:creationId xmlns:p14="http://schemas.microsoft.com/office/powerpoint/2010/main" val="3064541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24</a:t>
            </a:fld>
            <a:endParaRPr lang="en-GB"/>
          </a:p>
        </p:txBody>
      </p:sp>
    </p:spTree>
    <p:extLst>
      <p:ext uri="{BB962C8B-B14F-4D97-AF65-F5344CB8AC3E}">
        <p14:creationId xmlns:p14="http://schemas.microsoft.com/office/powerpoint/2010/main" val="462246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2</a:t>
            </a:fld>
            <a:endParaRPr lang="en-GB"/>
          </a:p>
        </p:txBody>
      </p:sp>
    </p:spTree>
    <p:extLst>
      <p:ext uri="{BB962C8B-B14F-4D97-AF65-F5344CB8AC3E}">
        <p14:creationId xmlns:p14="http://schemas.microsoft.com/office/powerpoint/2010/main" val="596621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25</a:t>
            </a:fld>
            <a:endParaRPr lang="en-GB"/>
          </a:p>
        </p:txBody>
      </p:sp>
    </p:spTree>
    <p:extLst>
      <p:ext uri="{BB962C8B-B14F-4D97-AF65-F5344CB8AC3E}">
        <p14:creationId xmlns:p14="http://schemas.microsoft.com/office/powerpoint/2010/main" val="3675137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26</a:t>
            </a:fld>
            <a:endParaRPr lang="en-GB"/>
          </a:p>
        </p:txBody>
      </p:sp>
    </p:spTree>
    <p:extLst>
      <p:ext uri="{BB962C8B-B14F-4D97-AF65-F5344CB8AC3E}">
        <p14:creationId xmlns:p14="http://schemas.microsoft.com/office/powerpoint/2010/main" val="3949654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27</a:t>
            </a:fld>
            <a:endParaRPr lang="en-GB"/>
          </a:p>
        </p:txBody>
      </p:sp>
    </p:spTree>
    <p:extLst>
      <p:ext uri="{BB962C8B-B14F-4D97-AF65-F5344CB8AC3E}">
        <p14:creationId xmlns:p14="http://schemas.microsoft.com/office/powerpoint/2010/main" val="2562704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28</a:t>
            </a:fld>
            <a:endParaRPr lang="en-GB"/>
          </a:p>
        </p:txBody>
      </p:sp>
    </p:spTree>
    <p:extLst>
      <p:ext uri="{BB962C8B-B14F-4D97-AF65-F5344CB8AC3E}">
        <p14:creationId xmlns:p14="http://schemas.microsoft.com/office/powerpoint/2010/main" val="4264390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30</a:t>
            </a:fld>
            <a:endParaRPr lang="en-GB"/>
          </a:p>
        </p:txBody>
      </p:sp>
    </p:spTree>
    <p:extLst>
      <p:ext uri="{BB962C8B-B14F-4D97-AF65-F5344CB8AC3E}">
        <p14:creationId xmlns:p14="http://schemas.microsoft.com/office/powerpoint/2010/main" val="3194257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31</a:t>
            </a:fld>
            <a:endParaRPr lang="en-GB"/>
          </a:p>
        </p:txBody>
      </p:sp>
    </p:spTree>
    <p:extLst>
      <p:ext uri="{BB962C8B-B14F-4D97-AF65-F5344CB8AC3E}">
        <p14:creationId xmlns:p14="http://schemas.microsoft.com/office/powerpoint/2010/main" val="1284411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32</a:t>
            </a:fld>
            <a:endParaRPr lang="en-GB"/>
          </a:p>
        </p:txBody>
      </p:sp>
    </p:spTree>
    <p:extLst>
      <p:ext uri="{BB962C8B-B14F-4D97-AF65-F5344CB8AC3E}">
        <p14:creationId xmlns:p14="http://schemas.microsoft.com/office/powerpoint/2010/main" val="577984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33</a:t>
            </a:fld>
            <a:endParaRPr lang="en-GB"/>
          </a:p>
        </p:txBody>
      </p:sp>
    </p:spTree>
    <p:extLst>
      <p:ext uri="{BB962C8B-B14F-4D97-AF65-F5344CB8AC3E}">
        <p14:creationId xmlns:p14="http://schemas.microsoft.com/office/powerpoint/2010/main" val="3040576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34</a:t>
            </a:fld>
            <a:endParaRPr lang="en-GB"/>
          </a:p>
        </p:txBody>
      </p:sp>
    </p:spTree>
    <p:extLst>
      <p:ext uri="{BB962C8B-B14F-4D97-AF65-F5344CB8AC3E}">
        <p14:creationId xmlns:p14="http://schemas.microsoft.com/office/powerpoint/2010/main" val="3341492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35</a:t>
            </a:fld>
            <a:endParaRPr lang="en-GB"/>
          </a:p>
        </p:txBody>
      </p:sp>
    </p:spTree>
    <p:extLst>
      <p:ext uri="{BB962C8B-B14F-4D97-AF65-F5344CB8AC3E}">
        <p14:creationId xmlns:p14="http://schemas.microsoft.com/office/powerpoint/2010/main" val="35378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3</a:t>
            </a:fld>
            <a:endParaRPr lang="en-GB"/>
          </a:p>
        </p:txBody>
      </p:sp>
    </p:spTree>
    <p:extLst>
      <p:ext uri="{BB962C8B-B14F-4D97-AF65-F5344CB8AC3E}">
        <p14:creationId xmlns:p14="http://schemas.microsoft.com/office/powerpoint/2010/main" val="402102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36</a:t>
            </a:fld>
            <a:endParaRPr lang="en-GB"/>
          </a:p>
        </p:txBody>
      </p:sp>
    </p:spTree>
    <p:extLst>
      <p:ext uri="{BB962C8B-B14F-4D97-AF65-F5344CB8AC3E}">
        <p14:creationId xmlns:p14="http://schemas.microsoft.com/office/powerpoint/2010/main" val="136993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37</a:t>
            </a:fld>
            <a:endParaRPr lang="en-GB"/>
          </a:p>
        </p:txBody>
      </p:sp>
    </p:spTree>
    <p:extLst>
      <p:ext uri="{BB962C8B-B14F-4D97-AF65-F5344CB8AC3E}">
        <p14:creationId xmlns:p14="http://schemas.microsoft.com/office/powerpoint/2010/main" val="3128894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38</a:t>
            </a:fld>
            <a:endParaRPr lang="en-GB"/>
          </a:p>
        </p:txBody>
      </p:sp>
    </p:spTree>
    <p:extLst>
      <p:ext uri="{BB962C8B-B14F-4D97-AF65-F5344CB8AC3E}">
        <p14:creationId xmlns:p14="http://schemas.microsoft.com/office/powerpoint/2010/main" val="1672846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39</a:t>
            </a:fld>
            <a:endParaRPr lang="en-GB"/>
          </a:p>
        </p:txBody>
      </p:sp>
    </p:spTree>
    <p:extLst>
      <p:ext uri="{BB962C8B-B14F-4D97-AF65-F5344CB8AC3E}">
        <p14:creationId xmlns:p14="http://schemas.microsoft.com/office/powerpoint/2010/main" val="628607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40</a:t>
            </a:fld>
            <a:endParaRPr lang="en-GB"/>
          </a:p>
        </p:txBody>
      </p:sp>
    </p:spTree>
    <p:extLst>
      <p:ext uri="{BB962C8B-B14F-4D97-AF65-F5344CB8AC3E}">
        <p14:creationId xmlns:p14="http://schemas.microsoft.com/office/powerpoint/2010/main" val="1587272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41</a:t>
            </a:fld>
            <a:endParaRPr lang="en-GB"/>
          </a:p>
        </p:txBody>
      </p:sp>
    </p:spTree>
    <p:extLst>
      <p:ext uri="{BB962C8B-B14F-4D97-AF65-F5344CB8AC3E}">
        <p14:creationId xmlns:p14="http://schemas.microsoft.com/office/powerpoint/2010/main" val="2756336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42</a:t>
            </a:fld>
            <a:endParaRPr lang="en-GB"/>
          </a:p>
        </p:txBody>
      </p:sp>
    </p:spTree>
    <p:extLst>
      <p:ext uri="{BB962C8B-B14F-4D97-AF65-F5344CB8AC3E}">
        <p14:creationId xmlns:p14="http://schemas.microsoft.com/office/powerpoint/2010/main" val="4131209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43</a:t>
            </a:fld>
            <a:endParaRPr lang="en-GB"/>
          </a:p>
        </p:txBody>
      </p:sp>
    </p:spTree>
    <p:extLst>
      <p:ext uri="{BB962C8B-B14F-4D97-AF65-F5344CB8AC3E}">
        <p14:creationId xmlns:p14="http://schemas.microsoft.com/office/powerpoint/2010/main" val="727837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44</a:t>
            </a:fld>
            <a:endParaRPr lang="en-GB"/>
          </a:p>
        </p:txBody>
      </p:sp>
    </p:spTree>
    <p:extLst>
      <p:ext uri="{BB962C8B-B14F-4D97-AF65-F5344CB8AC3E}">
        <p14:creationId xmlns:p14="http://schemas.microsoft.com/office/powerpoint/2010/main" val="1611634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4</a:t>
            </a:fld>
            <a:endParaRPr lang="en-GB"/>
          </a:p>
        </p:txBody>
      </p:sp>
    </p:spTree>
    <p:extLst>
      <p:ext uri="{BB962C8B-B14F-4D97-AF65-F5344CB8AC3E}">
        <p14:creationId xmlns:p14="http://schemas.microsoft.com/office/powerpoint/2010/main" val="366944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5</a:t>
            </a:fld>
            <a:endParaRPr lang="en-GB"/>
          </a:p>
        </p:txBody>
      </p:sp>
    </p:spTree>
    <p:extLst>
      <p:ext uri="{BB962C8B-B14F-4D97-AF65-F5344CB8AC3E}">
        <p14:creationId xmlns:p14="http://schemas.microsoft.com/office/powerpoint/2010/main" val="4070134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6</a:t>
            </a:fld>
            <a:endParaRPr lang="en-GB"/>
          </a:p>
        </p:txBody>
      </p:sp>
    </p:spTree>
    <p:extLst>
      <p:ext uri="{BB962C8B-B14F-4D97-AF65-F5344CB8AC3E}">
        <p14:creationId xmlns:p14="http://schemas.microsoft.com/office/powerpoint/2010/main" val="4035725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7</a:t>
            </a:fld>
            <a:endParaRPr lang="en-GB"/>
          </a:p>
        </p:txBody>
      </p:sp>
    </p:spTree>
    <p:extLst>
      <p:ext uri="{BB962C8B-B14F-4D97-AF65-F5344CB8AC3E}">
        <p14:creationId xmlns:p14="http://schemas.microsoft.com/office/powerpoint/2010/main" val="1445435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8</a:t>
            </a:fld>
            <a:endParaRPr lang="en-GB"/>
          </a:p>
        </p:txBody>
      </p:sp>
    </p:spTree>
    <p:extLst>
      <p:ext uri="{BB962C8B-B14F-4D97-AF65-F5344CB8AC3E}">
        <p14:creationId xmlns:p14="http://schemas.microsoft.com/office/powerpoint/2010/main" val="1819407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93F20C-80E9-401C-9869-F6BBE64A5CD1}" type="slidenum">
              <a:rPr lang="en-GB" smtClean="0"/>
              <a:t>9</a:t>
            </a:fld>
            <a:endParaRPr lang="en-GB"/>
          </a:p>
        </p:txBody>
      </p:sp>
    </p:spTree>
    <p:extLst>
      <p:ext uri="{BB962C8B-B14F-4D97-AF65-F5344CB8AC3E}">
        <p14:creationId xmlns:p14="http://schemas.microsoft.com/office/powerpoint/2010/main" val="2477963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8670-C2BD-CC25-28F7-4B46518B4B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F15C58C-C675-60A6-A362-254BCB2CD2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1C02224-7438-E779-B7D5-E127DE669737}"/>
              </a:ext>
            </a:extLst>
          </p:cNvPr>
          <p:cNvSpPr>
            <a:spLocks noGrp="1"/>
          </p:cNvSpPr>
          <p:nvPr>
            <p:ph type="dt" sz="half" idx="10"/>
          </p:nvPr>
        </p:nvSpPr>
        <p:spPr/>
        <p:txBody>
          <a:bodyPr/>
          <a:lstStyle/>
          <a:p>
            <a:fld id="{4390B1D8-6709-4449-98F9-46CF4A75DA59}" type="datetimeFigureOut">
              <a:rPr lang="en-GB" smtClean="0"/>
              <a:t>08/01/2024</a:t>
            </a:fld>
            <a:endParaRPr lang="en-GB"/>
          </a:p>
        </p:txBody>
      </p:sp>
      <p:sp>
        <p:nvSpPr>
          <p:cNvPr id="5" name="Footer Placeholder 4">
            <a:extLst>
              <a:ext uri="{FF2B5EF4-FFF2-40B4-BE49-F238E27FC236}">
                <a16:creationId xmlns:a16="http://schemas.microsoft.com/office/drawing/2014/main" id="{98FECB78-0CC3-CD50-F2F8-0A819D0AD4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12CBD1-23F5-CDD4-A2B2-2DC6E2AB8C7A}"/>
              </a:ext>
            </a:extLst>
          </p:cNvPr>
          <p:cNvSpPr>
            <a:spLocks noGrp="1"/>
          </p:cNvSpPr>
          <p:nvPr>
            <p:ph type="sldNum" sz="quarter" idx="12"/>
          </p:nvPr>
        </p:nvSpPr>
        <p:spPr/>
        <p:txBody>
          <a:bodyPr/>
          <a:lstStyle/>
          <a:p>
            <a:fld id="{9412170B-CA30-42A8-9A67-F3894F2C1D0A}" type="slidenum">
              <a:rPr lang="en-GB" smtClean="0"/>
              <a:t>‹#›</a:t>
            </a:fld>
            <a:endParaRPr lang="en-GB"/>
          </a:p>
        </p:txBody>
      </p:sp>
    </p:spTree>
    <p:extLst>
      <p:ext uri="{BB962C8B-B14F-4D97-AF65-F5344CB8AC3E}">
        <p14:creationId xmlns:p14="http://schemas.microsoft.com/office/powerpoint/2010/main" val="96091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7315-E731-2BEA-C42B-9BA853480C6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683E584-F4D8-0288-0B10-C3FA5488E8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DFDA11-C564-4F23-1648-2AB372289EB2}"/>
              </a:ext>
            </a:extLst>
          </p:cNvPr>
          <p:cNvSpPr>
            <a:spLocks noGrp="1"/>
          </p:cNvSpPr>
          <p:nvPr>
            <p:ph type="dt" sz="half" idx="10"/>
          </p:nvPr>
        </p:nvSpPr>
        <p:spPr/>
        <p:txBody>
          <a:bodyPr/>
          <a:lstStyle/>
          <a:p>
            <a:fld id="{4390B1D8-6709-4449-98F9-46CF4A75DA59}" type="datetimeFigureOut">
              <a:rPr lang="en-GB" smtClean="0"/>
              <a:t>08/01/2024</a:t>
            </a:fld>
            <a:endParaRPr lang="en-GB"/>
          </a:p>
        </p:txBody>
      </p:sp>
      <p:sp>
        <p:nvSpPr>
          <p:cNvPr id="5" name="Footer Placeholder 4">
            <a:extLst>
              <a:ext uri="{FF2B5EF4-FFF2-40B4-BE49-F238E27FC236}">
                <a16:creationId xmlns:a16="http://schemas.microsoft.com/office/drawing/2014/main" id="{B0CD04C5-457A-100E-48CC-0FEFD6EAD3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9FED9B-B028-D72D-1398-D70E45E15929}"/>
              </a:ext>
            </a:extLst>
          </p:cNvPr>
          <p:cNvSpPr>
            <a:spLocks noGrp="1"/>
          </p:cNvSpPr>
          <p:nvPr>
            <p:ph type="sldNum" sz="quarter" idx="12"/>
          </p:nvPr>
        </p:nvSpPr>
        <p:spPr/>
        <p:txBody>
          <a:bodyPr/>
          <a:lstStyle/>
          <a:p>
            <a:fld id="{9412170B-CA30-42A8-9A67-F3894F2C1D0A}" type="slidenum">
              <a:rPr lang="en-GB" smtClean="0"/>
              <a:t>‹#›</a:t>
            </a:fld>
            <a:endParaRPr lang="en-GB"/>
          </a:p>
        </p:txBody>
      </p:sp>
    </p:spTree>
    <p:extLst>
      <p:ext uri="{BB962C8B-B14F-4D97-AF65-F5344CB8AC3E}">
        <p14:creationId xmlns:p14="http://schemas.microsoft.com/office/powerpoint/2010/main" val="1971423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6ED14D-0C93-2857-D619-9FBDF0A49D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6B78E0-B483-CCE0-5A98-0109188DB2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A1822F-47C7-D40C-75C4-1F2DD5D3294B}"/>
              </a:ext>
            </a:extLst>
          </p:cNvPr>
          <p:cNvSpPr>
            <a:spLocks noGrp="1"/>
          </p:cNvSpPr>
          <p:nvPr>
            <p:ph type="dt" sz="half" idx="10"/>
          </p:nvPr>
        </p:nvSpPr>
        <p:spPr/>
        <p:txBody>
          <a:bodyPr/>
          <a:lstStyle/>
          <a:p>
            <a:fld id="{4390B1D8-6709-4449-98F9-46CF4A75DA59}" type="datetimeFigureOut">
              <a:rPr lang="en-GB" smtClean="0"/>
              <a:t>08/01/2024</a:t>
            </a:fld>
            <a:endParaRPr lang="en-GB"/>
          </a:p>
        </p:txBody>
      </p:sp>
      <p:sp>
        <p:nvSpPr>
          <p:cNvPr id="5" name="Footer Placeholder 4">
            <a:extLst>
              <a:ext uri="{FF2B5EF4-FFF2-40B4-BE49-F238E27FC236}">
                <a16:creationId xmlns:a16="http://schemas.microsoft.com/office/drawing/2014/main" id="{AB0C0231-3E66-0956-6603-A932762BCC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69D24B-C1B6-97D3-781A-C246D86397C4}"/>
              </a:ext>
            </a:extLst>
          </p:cNvPr>
          <p:cNvSpPr>
            <a:spLocks noGrp="1"/>
          </p:cNvSpPr>
          <p:nvPr>
            <p:ph type="sldNum" sz="quarter" idx="12"/>
          </p:nvPr>
        </p:nvSpPr>
        <p:spPr/>
        <p:txBody>
          <a:bodyPr/>
          <a:lstStyle/>
          <a:p>
            <a:fld id="{9412170B-CA30-42A8-9A67-F3894F2C1D0A}" type="slidenum">
              <a:rPr lang="en-GB" smtClean="0"/>
              <a:t>‹#›</a:t>
            </a:fld>
            <a:endParaRPr lang="en-GB"/>
          </a:p>
        </p:txBody>
      </p:sp>
    </p:spTree>
    <p:extLst>
      <p:ext uri="{BB962C8B-B14F-4D97-AF65-F5344CB8AC3E}">
        <p14:creationId xmlns:p14="http://schemas.microsoft.com/office/powerpoint/2010/main" val="515992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3D4C-508E-9927-E830-1C509B4BE8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3E28EE9-040A-B6F4-1758-6145FD015B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0FF076-41D2-F40C-8D57-74E2FA05436D}"/>
              </a:ext>
            </a:extLst>
          </p:cNvPr>
          <p:cNvSpPr>
            <a:spLocks noGrp="1"/>
          </p:cNvSpPr>
          <p:nvPr>
            <p:ph type="dt" sz="half" idx="10"/>
          </p:nvPr>
        </p:nvSpPr>
        <p:spPr/>
        <p:txBody>
          <a:bodyPr/>
          <a:lstStyle/>
          <a:p>
            <a:fld id="{4390B1D8-6709-4449-98F9-46CF4A75DA59}" type="datetimeFigureOut">
              <a:rPr lang="en-GB" smtClean="0"/>
              <a:t>08/01/2024</a:t>
            </a:fld>
            <a:endParaRPr lang="en-GB"/>
          </a:p>
        </p:txBody>
      </p:sp>
      <p:sp>
        <p:nvSpPr>
          <p:cNvPr id="5" name="Footer Placeholder 4">
            <a:extLst>
              <a:ext uri="{FF2B5EF4-FFF2-40B4-BE49-F238E27FC236}">
                <a16:creationId xmlns:a16="http://schemas.microsoft.com/office/drawing/2014/main" id="{5D23A34E-06F4-5947-AFBE-DF9E18C436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D16DA7-4460-02FD-A153-3275756D87C4}"/>
              </a:ext>
            </a:extLst>
          </p:cNvPr>
          <p:cNvSpPr>
            <a:spLocks noGrp="1"/>
          </p:cNvSpPr>
          <p:nvPr>
            <p:ph type="sldNum" sz="quarter" idx="12"/>
          </p:nvPr>
        </p:nvSpPr>
        <p:spPr/>
        <p:txBody>
          <a:bodyPr/>
          <a:lstStyle/>
          <a:p>
            <a:fld id="{9412170B-CA30-42A8-9A67-F3894F2C1D0A}" type="slidenum">
              <a:rPr lang="en-GB" smtClean="0"/>
              <a:t>‹#›</a:t>
            </a:fld>
            <a:endParaRPr lang="en-GB"/>
          </a:p>
        </p:txBody>
      </p:sp>
    </p:spTree>
    <p:extLst>
      <p:ext uri="{BB962C8B-B14F-4D97-AF65-F5344CB8AC3E}">
        <p14:creationId xmlns:p14="http://schemas.microsoft.com/office/powerpoint/2010/main" val="184376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7228-2D8C-1F2B-6563-D04FFA6B73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FA2E36D-D493-6793-CF42-1027A2E095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3F1F57-42E7-6F44-46E5-C168DA4F0078}"/>
              </a:ext>
            </a:extLst>
          </p:cNvPr>
          <p:cNvSpPr>
            <a:spLocks noGrp="1"/>
          </p:cNvSpPr>
          <p:nvPr>
            <p:ph type="dt" sz="half" idx="10"/>
          </p:nvPr>
        </p:nvSpPr>
        <p:spPr/>
        <p:txBody>
          <a:bodyPr/>
          <a:lstStyle/>
          <a:p>
            <a:fld id="{4390B1D8-6709-4449-98F9-46CF4A75DA59}" type="datetimeFigureOut">
              <a:rPr lang="en-GB" smtClean="0"/>
              <a:t>08/01/2024</a:t>
            </a:fld>
            <a:endParaRPr lang="en-GB"/>
          </a:p>
        </p:txBody>
      </p:sp>
      <p:sp>
        <p:nvSpPr>
          <p:cNvPr id="5" name="Footer Placeholder 4">
            <a:extLst>
              <a:ext uri="{FF2B5EF4-FFF2-40B4-BE49-F238E27FC236}">
                <a16:creationId xmlns:a16="http://schemas.microsoft.com/office/drawing/2014/main" id="{E0731048-0291-FF23-9DED-E6E6D32B3E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BB2FF3-C8FE-F921-E8F6-CE3C0430272C}"/>
              </a:ext>
            </a:extLst>
          </p:cNvPr>
          <p:cNvSpPr>
            <a:spLocks noGrp="1"/>
          </p:cNvSpPr>
          <p:nvPr>
            <p:ph type="sldNum" sz="quarter" idx="12"/>
          </p:nvPr>
        </p:nvSpPr>
        <p:spPr/>
        <p:txBody>
          <a:bodyPr/>
          <a:lstStyle/>
          <a:p>
            <a:fld id="{9412170B-CA30-42A8-9A67-F3894F2C1D0A}" type="slidenum">
              <a:rPr lang="en-GB" smtClean="0"/>
              <a:t>‹#›</a:t>
            </a:fld>
            <a:endParaRPr lang="en-GB"/>
          </a:p>
        </p:txBody>
      </p:sp>
    </p:spTree>
    <p:extLst>
      <p:ext uri="{BB962C8B-B14F-4D97-AF65-F5344CB8AC3E}">
        <p14:creationId xmlns:p14="http://schemas.microsoft.com/office/powerpoint/2010/main" val="373296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8524-5625-4346-AD99-5202B3322C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9F3405A-87DC-9587-CA93-E037AEE321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382E2FD-B992-63E4-2C28-DA55F8B8BF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68D5DB-1686-7DA2-13FF-FAD9FE3ED3F5}"/>
              </a:ext>
            </a:extLst>
          </p:cNvPr>
          <p:cNvSpPr>
            <a:spLocks noGrp="1"/>
          </p:cNvSpPr>
          <p:nvPr>
            <p:ph type="dt" sz="half" idx="10"/>
          </p:nvPr>
        </p:nvSpPr>
        <p:spPr/>
        <p:txBody>
          <a:bodyPr/>
          <a:lstStyle/>
          <a:p>
            <a:fld id="{4390B1D8-6709-4449-98F9-46CF4A75DA59}" type="datetimeFigureOut">
              <a:rPr lang="en-GB" smtClean="0"/>
              <a:t>08/01/2024</a:t>
            </a:fld>
            <a:endParaRPr lang="en-GB"/>
          </a:p>
        </p:txBody>
      </p:sp>
      <p:sp>
        <p:nvSpPr>
          <p:cNvPr id="6" name="Footer Placeholder 5">
            <a:extLst>
              <a:ext uri="{FF2B5EF4-FFF2-40B4-BE49-F238E27FC236}">
                <a16:creationId xmlns:a16="http://schemas.microsoft.com/office/drawing/2014/main" id="{3F3FAD71-DD52-AAD1-AFFE-D1202002DA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1061D6C-F6CE-A92C-1E2B-1F35B2023C42}"/>
              </a:ext>
            </a:extLst>
          </p:cNvPr>
          <p:cNvSpPr>
            <a:spLocks noGrp="1"/>
          </p:cNvSpPr>
          <p:nvPr>
            <p:ph type="sldNum" sz="quarter" idx="12"/>
          </p:nvPr>
        </p:nvSpPr>
        <p:spPr/>
        <p:txBody>
          <a:bodyPr/>
          <a:lstStyle/>
          <a:p>
            <a:fld id="{9412170B-CA30-42A8-9A67-F3894F2C1D0A}" type="slidenum">
              <a:rPr lang="en-GB" smtClean="0"/>
              <a:t>‹#›</a:t>
            </a:fld>
            <a:endParaRPr lang="en-GB"/>
          </a:p>
        </p:txBody>
      </p:sp>
    </p:spTree>
    <p:extLst>
      <p:ext uri="{BB962C8B-B14F-4D97-AF65-F5344CB8AC3E}">
        <p14:creationId xmlns:p14="http://schemas.microsoft.com/office/powerpoint/2010/main" val="2049000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33BA-0EAD-7D1C-467F-1E4AFDA9EEE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B7DA8C-DC86-D307-A49C-B53A6C833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DE66FC-0FCD-C628-3FFB-C1CD09D637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64EC97-6E4E-469D-8E87-D412F4746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54C67E-EBFF-D486-CA91-B482EC0BDC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9D1335C-BE66-0FDD-ABFE-704A083DD75B}"/>
              </a:ext>
            </a:extLst>
          </p:cNvPr>
          <p:cNvSpPr>
            <a:spLocks noGrp="1"/>
          </p:cNvSpPr>
          <p:nvPr>
            <p:ph type="dt" sz="half" idx="10"/>
          </p:nvPr>
        </p:nvSpPr>
        <p:spPr/>
        <p:txBody>
          <a:bodyPr/>
          <a:lstStyle/>
          <a:p>
            <a:fld id="{4390B1D8-6709-4449-98F9-46CF4A75DA59}" type="datetimeFigureOut">
              <a:rPr lang="en-GB" smtClean="0"/>
              <a:t>08/01/2024</a:t>
            </a:fld>
            <a:endParaRPr lang="en-GB"/>
          </a:p>
        </p:txBody>
      </p:sp>
      <p:sp>
        <p:nvSpPr>
          <p:cNvPr id="8" name="Footer Placeholder 7">
            <a:extLst>
              <a:ext uri="{FF2B5EF4-FFF2-40B4-BE49-F238E27FC236}">
                <a16:creationId xmlns:a16="http://schemas.microsoft.com/office/drawing/2014/main" id="{F3E7F25B-E612-1B57-4007-A95CBE32031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781C20-3EAA-F39F-47DC-A3FC0FB8D48D}"/>
              </a:ext>
            </a:extLst>
          </p:cNvPr>
          <p:cNvSpPr>
            <a:spLocks noGrp="1"/>
          </p:cNvSpPr>
          <p:nvPr>
            <p:ph type="sldNum" sz="quarter" idx="12"/>
          </p:nvPr>
        </p:nvSpPr>
        <p:spPr/>
        <p:txBody>
          <a:bodyPr/>
          <a:lstStyle/>
          <a:p>
            <a:fld id="{9412170B-CA30-42A8-9A67-F3894F2C1D0A}" type="slidenum">
              <a:rPr lang="en-GB" smtClean="0"/>
              <a:t>‹#›</a:t>
            </a:fld>
            <a:endParaRPr lang="en-GB"/>
          </a:p>
        </p:txBody>
      </p:sp>
    </p:spTree>
    <p:extLst>
      <p:ext uri="{BB962C8B-B14F-4D97-AF65-F5344CB8AC3E}">
        <p14:creationId xmlns:p14="http://schemas.microsoft.com/office/powerpoint/2010/main" val="172717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2047-0FA6-74BD-7D3F-9283B6D79DC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FF001A-DA74-7B6E-6A62-D4795546399A}"/>
              </a:ext>
            </a:extLst>
          </p:cNvPr>
          <p:cNvSpPr>
            <a:spLocks noGrp="1"/>
          </p:cNvSpPr>
          <p:nvPr>
            <p:ph type="dt" sz="half" idx="10"/>
          </p:nvPr>
        </p:nvSpPr>
        <p:spPr/>
        <p:txBody>
          <a:bodyPr/>
          <a:lstStyle/>
          <a:p>
            <a:fld id="{4390B1D8-6709-4449-98F9-46CF4A75DA59}" type="datetimeFigureOut">
              <a:rPr lang="en-GB" smtClean="0"/>
              <a:t>08/01/2024</a:t>
            </a:fld>
            <a:endParaRPr lang="en-GB"/>
          </a:p>
        </p:txBody>
      </p:sp>
      <p:sp>
        <p:nvSpPr>
          <p:cNvPr id="4" name="Footer Placeholder 3">
            <a:extLst>
              <a:ext uri="{FF2B5EF4-FFF2-40B4-BE49-F238E27FC236}">
                <a16:creationId xmlns:a16="http://schemas.microsoft.com/office/drawing/2014/main" id="{294A0EDE-2C7A-A508-67DA-C6B9629C762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CB47DD7-3878-FECB-D98E-D76623139422}"/>
              </a:ext>
            </a:extLst>
          </p:cNvPr>
          <p:cNvSpPr>
            <a:spLocks noGrp="1"/>
          </p:cNvSpPr>
          <p:nvPr>
            <p:ph type="sldNum" sz="quarter" idx="12"/>
          </p:nvPr>
        </p:nvSpPr>
        <p:spPr/>
        <p:txBody>
          <a:bodyPr/>
          <a:lstStyle/>
          <a:p>
            <a:fld id="{9412170B-CA30-42A8-9A67-F3894F2C1D0A}" type="slidenum">
              <a:rPr lang="en-GB" smtClean="0"/>
              <a:t>‹#›</a:t>
            </a:fld>
            <a:endParaRPr lang="en-GB"/>
          </a:p>
        </p:txBody>
      </p:sp>
    </p:spTree>
    <p:extLst>
      <p:ext uri="{BB962C8B-B14F-4D97-AF65-F5344CB8AC3E}">
        <p14:creationId xmlns:p14="http://schemas.microsoft.com/office/powerpoint/2010/main" val="206094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E7BF06-FAD1-CEDD-671C-788123462553}"/>
              </a:ext>
            </a:extLst>
          </p:cNvPr>
          <p:cNvSpPr>
            <a:spLocks noGrp="1"/>
          </p:cNvSpPr>
          <p:nvPr>
            <p:ph type="dt" sz="half" idx="10"/>
          </p:nvPr>
        </p:nvSpPr>
        <p:spPr/>
        <p:txBody>
          <a:bodyPr/>
          <a:lstStyle/>
          <a:p>
            <a:fld id="{4390B1D8-6709-4449-98F9-46CF4A75DA59}" type="datetimeFigureOut">
              <a:rPr lang="en-GB" smtClean="0"/>
              <a:t>08/01/2024</a:t>
            </a:fld>
            <a:endParaRPr lang="en-GB"/>
          </a:p>
        </p:txBody>
      </p:sp>
      <p:sp>
        <p:nvSpPr>
          <p:cNvPr id="3" name="Footer Placeholder 2">
            <a:extLst>
              <a:ext uri="{FF2B5EF4-FFF2-40B4-BE49-F238E27FC236}">
                <a16:creationId xmlns:a16="http://schemas.microsoft.com/office/drawing/2014/main" id="{368A7E9C-4EAC-898E-1ADD-6829E82FFC5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4F6A5E8-45E0-9A93-B27B-C1E978FF0AC2}"/>
              </a:ext>
            </a:extLst>
          </p:cNvPr>
          <p:cNvSpPr>
            <a:spLocks noGrp="1"/>
          </p:cNvSpPr>
          <p:nvPr>
            <p:ph type="sldNum" sz="quarter" idx="12"/>
          </p:nvPr>
        </p:nvSpPr>
        <p:spPr/>
        <p:txBody>
          <a:bodyPr/>
          <a:lstStyle/>
          <a:p>
            <a:fld id="{9412170B-CA30-42A8-9A67-F3894F2C1D0A}" type="slidenum">
              <a:rPr lang="en-GB" smtClean="0"/>
              <a:t>‹#›</a:t>
            </a:fld>
            <a:endParaRPr lang="en-GB"/>
          </a:p>
        </p:txBody>
      </p:sp>
    </p:spTree>
    <p:extLst>
      <p:ext uri="{BB962C8B-B14F-4D97-AF65-F5344CB8AC3E}">
        <p14:creationId xmlns:p14="http://schemas.microsoft.com/office/powerpoint/2010/main" val="3570900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971B6-00E4-B45E-550D-30E4893693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48BC6A9-328F-D54B-675E-3AE6BE1459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B8E1189-8F8A-B1F2-21E9-7C8CA09E94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87D67-F359-CF73-DBBF-677841AD87BD}"/>
              </a:ext>
            </a:extLst>
          </p:cNvPr>
          <p:cNvSpPr>
            <a:spLocks noGrp="1"/>
          </p:cNvSpPr>
          <p:nvPr>
            <p:ph type="dt" sz="half" idx="10"/>
          </p:nvPr>
        </p:nvSpPr>
        <p:spPr/>
        <p:txBody>
          <a:bodyPr/>
          <a:lstStyle/>
          <a:p>
            <a:fld id="{4390B1D8-6709-4449-98F9-46CF4A75DA59}" type="datetimeFigureOut">
              <a:rPr lang="en-GB" smtClean="0"/>
              <a:t>08/01/2024</a:t>
            </a:fld>
            <a:endParaRPr lang="en-GB"/>
          </a:p>
        </p:txBody>
      </p:sp>
      <p:sp>
        <p:nvSpPr>
          <p:cNvPr id="6" name="Footer Placeholder 5">
            <a:extLst>
              <a:ext uri="{FF2B5EF4-FFF2-40B4-BE49-F238E27FC236}">
                <a16:creationId xmlns:a16="http://schemas.microsoft.com/office/drawing/2014/main" id="{5D9B63D9-D48C-E0E4-971C-4146867966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AE9AAE-F061-A2A8-4008-04F391886968}"/>
              </a:ext>
            </a:extLst>
          </p:cNvPr>
          <p:cNvSpPr>
            <a:spLocks noGrp="1"/>
          </p:cNvSpPr>
          <p:nvPr>
            <p:ph type="sldNum" sz="quarter" idx="12"/>
          </p:nvPr>
        </p:nvSpPr>
        <p:spPr/>
        <p:txBody>
          <a:bodyPr/>
          <a:lstStyle/>
          <a:p>
            <a:fld id="{9412170B-CA30-42A8-9A67-F3894F2C1D0A}" type="slidenum">
              <a:rPr lang="en-GB" smtClean="0"/>
              <a:t>‹#›</a:t>
            </a:fld>
            <a:endParaRPr lang="en-GB"/>
          </a:p>
        </p:txBody>
      </p:sp>
    </p:spTree>
    <p:extLst>
      <p:ext uri="{BB962C8B-B14F-4D97-AF65-F5344CB8AC3E}">
        <p14:creationId xmlns:p14="http://schemas.microsoft.com/office/powerpoint/2010/main" val="1926598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D50F0-EC9A-41AF-BBA1-4EF415C14D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32A9559-5833-F68B-F807-9B381D6D2A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D76CE6-2126-B11F-548B-A6C418AD1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5BC7F-EBC2-43DC-746E-DD960E91D982}"/>
              </a:ext>
            </a:extLst>
          </p:cNvPr>
          <p:cNvSpPr>
            <a:spLocks noGrp="1"/>
          </p:cNvSpPr>
          <p:nvPr>
            <p:ph type="dt" sz="half" idx="10"/>
          </p:nvPr>
        </p:nvSpPr>
        <p:spPr/>
        <p:txBody>
          <a:bodyPr/>
          <a:lstStyle/>
          <a:p>
            <a:fld id="{4390B1D8-6709-4449-98F9-46CF4A75DA59}" type="datetimeFigureOut">
              <a:rPr lang="en-GB" smtClean="0"/>
              <a:t>08/01/2024</a:t>
            </a:fld>
            <a:endParaRPr lang="en-GB"/>
          </a:p>
        </p:txBody>
      </p:sp>
      <p:sp>
        <p:nvSpPr>
          <p:cNvPr id="6" name="Footer Placeholder 5">
            <a:extLst>
              <a:ext uri="{FF2B5EF4-FFF2-40B4-BE49-F238E27FC236}">
                <a16:creationId xmlns:a16="http://schemas.microsoft.com/office/drawing/2014/main" id="{0D5AB1C8-9308-9E5A-8BB4-5AAB4DE247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83B4E2-8691-1E26-4FE0-155F3B420FB9}"/>
              </a:ext>
            </a:extLst>
          </p:cNvPr>
          <p:cNvSpPr>
            <a:spLocks noGrp="1"/>
          </p:cNvSpPr>
          <p:nvPr>
            <p:ph type="sldNum" sz="quarter" idx="12"/>
          </p:nvPr>
        </p:nvSpPr>
        <p:spPr/>
        <p:txBody>
          <a:bodyPr/>
          <a:lstStyle/>
          <a:p>
            <a:fld id="{9412170B-CA30-42A8-9A67-F3894F2C1D0A}" type="slidenum">
              <a:rPr lang="en-GB" smtClean="0"/>
              <a:t>‹#›</a:t>
            </a:fld>
            <a:endParaRPr lang="en-GB"/>
          </a:p>
        </p:txBody>
      </p:sp>
    </p:spTree>
    <p:extLst>
      <p:ext uri="{BB962C8B-B14F-4D97-AF65-F5344CB8AC3E}">
        <p14:creationId xmlns:p14="http://schemas.microsoft.com/office/powerpoint/2010/main" val="159641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E504B-F4F8-C7A0-8AE9-E3B59DEC31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FA9337-B909-0984-6DAE-A485A37A6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EA8F71-8C56-E739-AFA6-9F916F1FB7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90B1D8-6709-4449-98F9-46CF4A75DA59}" type="datetimeFigureOut">
              <a:rPr lang="en-GB" smtClean="0"/>
              <a:t>08/01/2024</a:t>
            </a:fld>
            <a:endParaRPr lang="en-GB"/>
          </a:p>
        </p:txBody>
      </p:sp>
      <p:sp>
        <p:nvSpPr>
          <p:cNvPr id="5" name="Footer Placeholder 4">
            <a:extLst>
              <a:ext uri="{FF2B5EF4-FFF2-40B4-BE49-F238E27FC236}">
                <a16:creationId xmlns:a16="http://schemas.microsoft.com/office/drawing/2014/main" id="{0277D39F-115E-97BB-EA58-26B432041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7A0770F-57A2-5BDA-2017-CA14E0CF2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12170B-CA30-42A8-9A67-F3894F2C1D0A}" type="slidenum">
              <a:rPr lang="en-GB" smtClean="0"/>
              <a:t>‹#›</a:t>
            </a:fld>
            <a:endParaRPr lang="en-GB"/>
          </a:p>
        </p:txBody>
      </p:sp>
    </p:spTree>
    <p:extLst>
      <p:ext uri="{BB962C8B-B14F-4D97-AF65-F5344CB8AC3E}">
        <p14:creationId xmlns:p14="http://schemas.microsoft.com/office/powerpoint/2010/main" val="4061779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2.pn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35.xml"/><Relationship Id="rId9"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 on light leak blurry background">
            <a:extLst>
              <a:ext uri="{FF2B5EF4-FFF2-40B4-BE49-F238E27FC236}">
                <a16:creationId xmlns:a16="http://schemas.microsoft.com/office/drawing/2014/main" id="{07E321C8-E33D-4877-085B-5510A3028B11}"/>
              </a:ext>
            </a:extLst>
          </p:cNvPr>
          <p:cNvPicPr>
            <a:picLocks noChangeAspect="1"/>
          </p:cNvPicPr>
          <p:nvPr/>
        </p:nvPicPr>
        <p:blipFill rotWithShape="1">
          <a:blip r:embed="rId3">
            <a:alphaModFix amt="50000"/>
          </a:blip>
          <a:srcRect t="14500" b="2474"/>
          <a:stretch/>
        </p:blipFill>
        <p:spPr>
          <a:xfrm>
            <a:off x="20" y="1"/>
            <a:ext cx="12191980" cy="6857999"/>
          </a:xfrm>
          <a:prstGeom prst="rect">
            <a:avLst/>
          </a:prstGeom>
        </p:spPr>
      </p:pic>
      <p:sp>
        <p:nvSpPr>
          <p:cNvPr id="2" name="Title 1">
            <a:extLst>
              <a:ext uri="{FF2B5EF4-FFF2-40B4-BE49-F238E27FC236}">
                <a16:creationId xmlns:a16="http://schemas.microsoft.com/office/drawing/2014/main" id="{B87306A0-5070-AF8F-9913-D3A737070F0E}"/>
              </a:ext>
            </a:extLst>
          </p:cNvPr>
          <p:cNvSpPr>
            <a:spLocks noGrp="1"/>
          </p:cNvSpPr>
          <p:nvPr>
            <p:ph type="ctrTitle"/>
          </p:nvPr>
        </p:nvSpPr>
        <p:spPr>
          <a:xfrm>
            <a:off x="1524000" y="1122362"/>
            <a:ext cx="9144000" cy="2900518"/>
          </a:xfrm>
        </p:spPr>
        <p:txBody>
          <a:bodyPr>
            <a:normAutofit/>
          </a:bodyPr>
          <a:lstStyle/>
          <a:p>
            <a:r>
              <a:rPr lang="en-GB" b="1">
                <a:solidFill>
                  <a:srgbClr val="FFFFFF"/>
                </a:solidFill>
              </a:rPr>
              <a:t>STOCK MARKET</a:t>
            </a:r>
            <a:br>
              <a:rPr lang="en-GB" b="1">
                <a:solidFill>
                  <a:srgbClr val="FFFFFF"/>
                </a:solidFill>
              </a:rPr>
            </a:br>
            <a:r>
              <a:rPr lang="en-GB" b="1">
                <a:solidFill>
                  <a:srgbClr val="FFFFFF"/>
                </a:solidFill>
              </a:rPr>
              <a:t>BIG DATA ANALYTICS</a:t>
            </a:r>
          </a:p>
        </p:txBody>
      </p:sp>
      <p:sp>
        <p:nvSpPr>
          <p:cNvPr id="3" name="Subtitle 2">
            <a:extLst>
              <a:ext uri="{FF2B5EF4-FFF2-40B4-BE49-F238E27FC236}">
                <a16:creationId xmlns:a16="http://schemas.microsoft.com/office/drawing/2014/main" id="{3772E1C9-ADC4-0BE1-FC35-1C0AFBC81C86}"/>
              </a:ext>
            </a:extLst>
          </p:cNvPr>
          <p:cNvSpPr>
            <a:spLocks noGrp="1"/>
          </p:cNvSpPr>
          <p:nvPr>
            <p:ph type="subTitle" idx="1"/>
          </p:nvPr>
        </p:nvSpPr>
        <p:spPr>
          <a:xfrm>
            <a:off x="1524000" y="4159404"/>
            <a:ext cx="9144000" cy="1098395"/>
          </a:xfrm>
        </p:spPr>
        <p:txBody>
          <a:bodyPr>
            <a:normAutofit/>
          </a:bodyPr>
          <a:lstStyle/>
          <a:p>
            <a:r>
              <a:rPr lang="en-GB" sz="1700">
                <a:solidFill>
                  <a:srgbClr val="FFFFFF"/>
                </a:solidFill>
              </a:rPr>
              <a:t>Name: Sanchayan V</a:t>
            </a:r>
          </a:p>
          <a:p>
            <a:r>
              <a:rPr lang="en-GB" sz="1700">
                <a:solidFill>
                  <a:srgbClr val="FFFFFF"/>
                </a:solidFill>
              </a:rPr>
              <a:t>Student ID: U2380760</a:t>
            </a:r>
          </a:p>
          <a:p>
            <a:r>
              <a:rPr lang="en-GB" sz="1700">
                <a:solidFill>
                  <a:srgbClr val="FFFFFF"/>
                </a:solidFill>
              </a:rPr>
              <a:t>Module: CMS3504</a:t>
            </a:r>
          </a:p>
        </p:txBody>
      </p:sp>
    </p:spTree>
    <p:extLst>
      <p:ext uri="{BB962C8B-B14F-4D97-AF65-F5344CB8AC3E}">
        <p14:creationId xmlns:p14="http://schemas.microsoft.com/office/powerpoint/2010/main" val="1790408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824"/>
    </mc:Choice>
    <mc:Fallback xmlns="">
      <p:transition spd="slow" advTm="9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18F-8A89-F7B0-FFA1-05934EB7C1C1}"/>
              </a:ext>
            </a:extLst>
          </p:cNvPr>
          <p:cNvSpPr>
            <a:spLocks noGrp="1"/>
          </p:cNvSpPr>
          <p:nvPr>
            <p:ph type="title"/>
          </p:nvPr>
        </p:nvSpPr>
        <p:spPr>
          <a:xfrm>
            <a:off x="838200" y="365126"/>
            <a:ext cx="10515600" cy="1013164"/>
          </a:xfrm>
        </p:spPr>
        <p:txBody>
          <a:bodyPr/>
          <a:lstStyle/>
          <a:p>
            <a:pPr algn="ctr"/>
            <a:r>
              <a:rPr lang="en-GB" dirty="0"/>
              <a:t>Ford Stock Prices and Moving Averages</a:t>
            </a:r>
          </a:p>
        </p:txBody>
      </p:sp>
      <p:pic>
        <p:nvPicPr>
          <p:cNvPr id="3074" name="Picture 2">
            <a:extLst>
              <a:ext uri="{FF2B5EF4-FFF2-40B4-BE49-F238E27FC236}">
                <a16:creationId xmlns:a16="http://schemas.microsoft.com/office/drawing/2014/main" id="{A03C69D9-8239-421B-3C3A-E609F7730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299" y="1285242"/>
            <a:ext cx="7843401" cy="4287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B61146-950E-85D4-D9AD-40F797E2B53F}"/>
              </a:ext>
            </a:extLst>
          </p:cNvPr>
          <p:cNvSpPr txBox="1"/>
          <p:nvPr/>
        </p:nvSpPr>
        <p:spPr>
          <a:xfrm>
            <a:off x="985156" y="5846543"/>
            <a:ext cx="10221685" cy="646331"/>
          </a:xfrm>
          <a:prstGeom prst="rect">
            <a:avLst/>
          </a:prstGeom>
          <a:noFill/>
        </p:spPr>
        <p:txBody>
          <a:bodyPr wrap="square" rtlCol="0">
            <a:spAutoFit/>
          </a:bodyPr>
          <a:lstStyle/>
          <a:p>
            <a:pPr algn="just"/>
            <a:r>
              <a:rPr lang="en-GB" dirty="0"/>
              <a:t>The 200-day Moving Average (MA) for Ford (F) reveals a consistent decline in stock prices from 2015 to 2020. This indicates a gradual decrease in the value of Ford stocks over the observed period.</a:t>
            </a:r>
          </a:p>
        </p:txBody>
      </p:sp>
    </p:spTree>
    <p:extLst>
      <p:ext uri="{BB962C8B-B14F-4D97-AF65-F5344CB8AC3E}">
        <p14:creationId xmlns:p14="http://schemas.microsoft.com/office/powerpoint/2010/main" val="150651005"/>
      </p:ext>
    </p:extLst>
  </p:cSld>
  <p:clrMapOvr>
    <a:masterClrMapping/>
  </p:clrMapOvr>
  <mc:AlternateContent xmlns:mc="http://schemas.openxmlformats.org/markup-compatibility/2006" xmlns:p14="http://schemas.microsoft.com/office/powerpoint/2010/main">
    <mc:Choice Requires="p14">
      <p:transition spd="slow" p14:dur="2000" advTm="16539"/>
    </mc:Choice>
    <mc:Fallback xmlns="">
      <p:transition spd="slow" advTm="1653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18F-8A89-F7B0-FFA1-05934EB7C1C1}"/>
              </a:ext>
            </a:extLst>
          </p:cNvPr>
          <p:cNvSpPr>
            <a:spLocks noGrp="1"/>
          </p:cNvSpPr>
          <p:nvPr>
            <p:ph type="title"/>
          </p:nvPr>
        </p:nvSpPr>
        <p:spPr>
          <a:xfrm>
            <a:off x="838200" y="365126"/>
            <a:ext cx="10515600" cy="1013164"/>
          </a:xfrm>
        </p:spPr>
        <p:txBody>
          <a:bodyPr>
            <a:normAutofit fontScale="90000"/>
          </a:bodyPr>
          <a:lstStyle/>
          <a:p>
            <a:pPr algn="ctr"/>
            <a:r>
              <a:rPr lang="en-GB" dirty="0"/>
              <a:t>General Motors(GM) Stock Prices and Moving Averages</a:t>
            </a:r>
          </a:p>
        </p:txBody>
      </p:sp>
      <p:sp>
        <p:nvSpPr>
          <p:cNvPr id="4" name="TextBox 3">
            <a:extLst>
              <a:ext uri="{FF2B5EF4-FFF2-40B4-BE49-F238E27FC236}">
                <a16:creationId xmlns:a16="http://schemas.microsoft.com/office/drawing/2014/main" id="{4BB61146-950E-85D4-D9AD-40F797E2B53F}"/>
              </a:ext>
            </a:extLst>
          </p:cNvPr>
          <p:cNvSpPr txBox="1"/>
          <p:nvPr/>
        </p:nvSpPr>
        <p:spPr>
          <a:xfrm>
            <a:off x="985157" y="5793317"/>
            <a:ext cx="10221685" cy="923330"/>
          </a:xfrm>
          <a:prstGeom prst="rect">
            <a:avLst/>
          </a:prstGeom>
          <a:noFill/>
        </p:spPr>
        <p:txBody>
          <a:bodyPr wrap="square" rtlCol="0">
            <a:spAutoFit/>
          </a:bodyPr>
          <a:lstStyle/>
          <a:p>
            <a:pPr algn="just"/>
            <a:r>
              <a:rPr lang="en-GB" dirty="0"/>
              <a:t>General Motors (GM) exhibits fluctuating stock prices, with a notable peak observed between 2017 and 2018. Despite fluctuations, the stock price did not exhibit a consistent upward or downward trend during the observed period.</a:t>
            </a:r>
          </a:p>
        </p:txBody>
      </p:sp>
      <p:pic>
        <p:nvPicPr>
          <p:cNvPr id="5122" name="Picture 2">
            <a:extLst>
              <a:ext uri="{FF2B5EF4-FFF2-40B4-BE49-F238E27FC236}">
                <a16:creationId xmlns:a16="http://schemas.microsoft.com/office/drawing/2014/main" id="{A4C25AF3-1792-5DC1-B2C8-056336E05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837" y="1378290"/>
            <a:ext cx="7912326" cy="432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804313"/>
      </p:ext>
    </p:extLst>
  </p:cSld>
  <p:clrMapOvr>
    <a:masterClrMapping/>
  </p:clrMapOvr>
  <mc:AlternateContent xmlns:mc="http://schemas.openxmlformats.org/markup-compatibility/2006" xmlns:p14="http://schemas.microsoft.com/office/powerpoint/2010/main">
    <mc:Choice Requires="p14">
      <p:transition spd="slow" p14:dur="2000" advTm="16099"/>
    </mc:Choice>
    <mc:Fallback xmlns="">
      <p:transition spd="slow" advTm="1609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18F-8A89-F7B0-FFA1-05934EB7C1C1}"/>
              </a:ext>
            </a:extLst>
          </p:cNvPr>
          <p:cNvSpPr>
            <a:spLocks noGrp="1"/>
          </p:cNvSpPr>
          <p:nvPr>
            <p:ph type="title"/>
          </p:nvPr>
        </p:nvSpPr>
        <p:spPr>
          <a:xfrm>
            <a:off x="838200" y="365126"/>
            <a:ext cx="10515600" cy="1013164"/>
          </a:xfrm>
        </p:spPr>
        <p:txBody>
          <a:bodyPr>
            <a:normAutofit fontScale="90000"/>
          </a:bodyPr>
          <a:lstStyle/>
          <a:p>
            <a:pPr algn="ctr"/>
            <a:r>
              <a:rPr lang="en-GB" dirty="0"/>
              <a:t>Honda(HMC) Stock Prices and Moving Averages</a:t>
            </a:r>
          </a:p>
        </p:txBody>
      </p:sp>
      <p:sp>
        <p:nvSpPr>
          <p:cNvPr id="4" name="TextBox 3">
            <a:extLst>
              <a:ext uri="{FF2B5EF4-FFF2-40B4-BE49-F238E27FC236}">
                <a16:creationId xmlns:a16="http://schemas.microsoft.com/office/drawing/2014/main" id="{4BB61146-950E-85D4-D9AD-40F797E2B53F}"/>
              </a:ext>
            </a:extLst>
          </p:cNvPr>
          <p:cNvSpPr txBox="1"/>
          <p:nvPr/>
        </p:nvSpPr>
        <p:spPr>
          <a:xfrm>
            <a:off x="985157" y="5846543"/>
            <a:ext cx="10221685" cy="646331"/>
          </a:xfrm>
          <a:prstGeom prst="rect">
            <a:avLst/>
          </a:prstGeom>
          <a:noFill/>
        </p:spPr>
        <p:txBody>
          <a:bodyPr wrap="square" rtlCol="0">
            <a:spAutoFit/>
          </a:bodyPr>
          <a:lstStyle/>
          <a:p>
            <a:pPr algn="just"/>
            <a:r>
              <a:rPr lang="en-GB" dirty="0"/>
              <a:t>Honda's (HMC) stock prices demonstrate high volatility, reaching peaks in 2015-2016 and 2018-2019. Subsequently, the stock exhibits a gradual decline, indicating fluctuating market dynamics.</a:t>
            </a:r>
          </a:p>
        </p:txBody>
      </p:sp>
      <p:pic>
        <p:nvPicPr>
          <p:cNvPr id="4098" name="Picture 2">
            <a:extLst>
              <a:ext uri="{FF2B5EF4-FFF2-40B4-BE49-F238E27FC236}">
                <a16:creationId xmlns:a16="http://schemas.microsoft.com/office/drawing/2014/main" id="{D71C9BD6-0ED0-53EC-3D71-ABC958FC9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440" y="1378290"/>
            <a:ext cx="8051120" cy="43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739247"/>
      </p:ext>
    </p:extLst>
  </p:cSld>
  <p:clrMapOvr>
    <a:masterClrMapping/>
  </p:clrMapOvr>
  <mc:AlternateContent xmlns:mc="http://schemas.openxmlformats.org/markup-compatibility/2006" xmlns:p14="http://schemas.microsoft.com/office/powerpoint/2010/main">
    <mc:Choice Requires="p14">
      <p:transition spd="slow" p14:dur="2000" advTm="17517"/>
    </mc:Choice>
    <mc:Fallback xmlns="">
      <p:transition spd="slow" advTm="1751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18F-8A89-F7B0-FFA1-05934EB7C1C1}"/>
              </a:ext>
            </a:extLst>
          </p:cNvPr>
          <p:cNvSpPr>
            <a:spLocks noGrp="1"/>
          </p:cNvSpPr>
          <p:nvPr>
            <p:ph type="title"/>
          </p:nvPr>
        </p:nvSpPr>
        <p:spPr>
          <a:xfrm>
            <a:off x="838200" y="365126"/>
            <a:ext cx="10515600" cy="1013164"/>
          </a:xfrm>
        </p:spPr>
        <p:txBody>
          <a:bodyPr>
            <a:normAutofit/>
          </a:bodyPr>
          <a:lstStyle/>
          <a:p>
            <a:pPr algn="ctr"/>
            <a:r>
              <a:rPr lang="en-GB" dirty="0"/>
              <a:t>Tesla(TSLA) Stock Prices and Moving Averages</a:t>
            </a:r>
          </a:p>
        </p:txBody>
      </p:sp>
      <p:sp>
        <p:nvSpPr>
          <p:cNvPr id="4" name="TextBox 3">
            <a:extLst>
              <a:ext uri="{FF2B5EF4-FFF2-40B4-BE49-F238E27FC236}">
                <a16:creationId xmlns:a16="http://schemas.microsoft.com/office/drawing/2014/main" id="{4BB61146-950E-85D4-D9AD-40F797E2B53F}"/>
              </a:ext>
            </a:extLst>
          </p:cNvPr>
          <p:cNvSpPr txBox="1"/>
          <p:nvPr/>
        </p:nvSpPr>
        <p:spPr>
          <a:xfrm>
            <a:off x="985157" y="5665928"/>
            <a:ext cx="10221685" cy="923330"/>
          </a:xfrm>
          <a:prstGeom prst="rect">
            <a:avLst/>
          </a:prstGeom>
          <a:noFill/>
        </p:spPr>
        <p:txBody>
          <a:bodyPr wrap="square" rtlCol="0">
            <a:spAutoFit/>
          </a:bodyPr>
          <a:lstStyle/>
          <a:p>
            <a:pPr algn="just"/>
            <a:r>
              <a:rPr lang="en-GB" dirty="0"/>
              <a:t>Tesla's (TSLA) stock prices remained relatively stable from 2015 to mid-2019, followed by a significant surge after 2020. This suggests a remarkable increase in investor confidence and market value during the latter period.</a:t>
            </a:r>
          </a:p>
        </p:txBody>
      </p:sp>
      <p:pic>
        <p:nvPicPr>
          <p:cNvPr id="6146" name="Picture 2">
            <a:extLst>
              <a:ext uri="{FF2B5EF4-FFF2-40B4-BE49-F238E27FC236}">
                <a16:creationId xmlns:a16="http://schemas.microsoft.com/office/drawing/2014/main" id="{1FAAF84B-B4D7-BD15-2B80-21D17AC07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886" y="1378290"/>
            <a:ext cx="7810228" cy="419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99646"/>
      </p:ext>
    </p:extLst>
  </p:cSld>
  <p:clrMapOvr>
    <a:masterClrMapping/>
  </p:clrMapOvr>
  <mc:AlternateContent xmlns:mc="http://schemas.openxmlformats.org/markup-compatibility/2006" xmlns:p14="http://schemas.microsoft.com/office/powerpoint/2010/main">
    <mc:Choice Requires="p14">
      <p:transition spd="slow" p14:dur="2000" advTm="16890"/>
    </mc:Choice>
    <mc:Fallback xmlns="">
      <p:transition spd="slow" advTm="1689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18F-8A89-F7B0-FFA1-05934EB7C1C1}"/>
              </a:ext>
            </a:extLst>
          </p:cNvPr>
          <p:cNvSpPr>
            <a:spLocks noGrp="1"/>
          </p:cNvSpPr>
          <p:nvPr>
            <p:ph type="title"/>
          </p:nvPr>
        </p:nvSpPr>
        <p:spPr>
          <a:xfrm>
            <a:off x="838199" y="362412"/>
            <a:ext cx="10515600" cy="1013164"/>
          </a:xfrm>
        </p:spPr>
        <p:txBody>
          <a:bodyPr>
            <a:normAutofit/>
          </a:bodyPr>
          <a:lstStyle/>
          <a:p>
            <a:pPr algn="ctr"/>
            <a:r>
              <a:rPr lang="en-GB" dirty="0"/>
              <a:t>Toyota(TM) Stock Prices and Moving Averages</a:t>
            </a:r>
          </a:p>
        </p:txBody>
      </p:sp>
      <p:sp>
        <p:nvSpPr>
          <p:cNvPr id="4" name="TextBox 3">
            <a:extLst>
              <a:ext uri="{FF2B5EF4-FFF2-40B4-BE49-F238E27FC236}">
                <a16:creationId xmlns:a16="http://schemas.microsoft.com/office/drawing/2014/main" id="{4BB61146-950E-85D4-D9AD-40F797E2B53F}"/>
              </a:ext>
            </a:extLst>
          </p:cNvPr>
          <p:cNvSpPr txBox="1"/>
          <p:nvPr/>
        </p:nvSpPr>
        <p:spPr>
          <a:xfrm>
            <a:off x="985155" y="5737480"/>
            <a:ext cx="10221685" cy="923330"/>
          </a:xfrm>
          <a:prstGeom prst="rect">
            <a:avLst/>
          </a:prstGeom>
          <a:noFill/>
        </p:spPr>
        <p:txBody>
          <a:bodyPr wrap="square" rtlCol="0">
            <a:spAutoFit/>
          </a:bodyPr>
          <a:lstStyle/>
          <a:p>
            <a:pPr algn="just"/>
            <a:r>
              <a:rPr lang="en-GB" dirty="0"/>
              <a:t>Toyota (TM) experiences the highest level of fluctuation among the selected car companies. The stock price underwent a substantial decline between 2016 and 2017, reflecting the challenges faced by the company during that period.</a:t>
            </a:r>
          </a:p>
        </p:txBody>
      </p:sp>
      <p:pic>
        <p:nvPicPr>
          <p:cNvPr id="7170" name="Picture 2">
            <a:extLst>
              <a:ext uri="{FF2B5EF4-FFF2-40B4-BE49-F238E27FC236}">
                <a16:creationId xmlns:a16="http://schemas.microsoft.com/office/drawing/2014/main" id="{7FAF7C7B-FFEA-A66C-DC2C-0D883AC54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071" y="1375576"/>
            <a:ext cx="7877855" cy="427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544606"/>
      </p:ext>
    </p:extLst>
  </p:cSld>
  <p:clrMapOvr>
    <a:masterClrMapping/>
  </p:clrMapOvr>
  <mc:AlternateContent xmlns:mc="http://schemas.openxmlformats.org/markup-compatibility/2006" xmlns:p14="http://schemas.microsoft.com/office/powerpoint/2010/main">
    <mc:Choice Requires="p14">
      <p:transition spd="slow" p14:dur="2000" advTm="18128"/>
    </mc:Choice>
    <mc:Fallback xmlns="">
      <p:transition spd="slow" advTm="1812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09FB-2C7E-3E8F-CF95-749CF7C2BFEB}"/>
              </a:ext>
            </a:extLst>
          </p:cNvPr>
          <p:cNvSpPr>
            <a:spLocks noGrp="1"/>
          </p:cNvSpPr>
          <p:nvPr>
            <p:ph type="title"/>
          </p:nvPr>
        </p:nvSpPr>
        <p:spPr>
          <a:xfrm>
            <a:off x="838200" y="423182"/>
            <a:ext cx="10515600" cy="886159"/>
          </a:xfrm>
        </p:spPr>
        <p:txBody>
          <a:bodyPr/>
          <a:lstStyle/>
          <a:p>
            <a:pPr algn="ctr"/>
            <a:r>
              <a:rPr lang="en-GB" b="1" dirty="0"/>
              <a:t>Volume</a:t>
            </a:r>
          </a:p>
        </p:txBody>
      </p:sp>
      <p:sp>
        <p:nvSpPr>
          <p:cNvPr id="4" name="TextBox 3">
            <a:extLst>
              <a:ext uri="{FF2B5EF4-FFF2-40B4-BE49-F238E27FC236}">
                <a16:creationId xmlns:a16="http://schemas.microsoft.com/office/drawing/2014/main" id="{149D771C-3D28-58AF-ECA2-5006D58D1E02}"/>
              </a:ext>
            </a:extLst>
          </p:cNvPr>
          <p:cNvSpPr txBox="1"/>
          <p:nvPr/>
        </p:nvSpPr>
        <p:spPr>
          <a:xfrm>
            <a:off x="7562850" y="1500554"/>
            <a:ext cx="4348912" cy="5078313"/>
          </a:xfrm>
          <a:prstGeom prst="rect">
            <a:avLst/>
          </a:prstGeom>
          <a:noFill/>
        </p:spPr>
        <p:txBody>
          <a:bodyPr wrap="square" rtlCol="0">
            <a:spAutoFit/>
          </a:bodyPr>
          <a:lstStyle/>
          <a:p>
            <a:pPr algn="just"/>
            <a:r>
              <a:rPr lang="en-GB" b="1" dirty="0"/>
              <a:t>Volume Comparison:</a:t>
            </a:r>
          </a:p>
          <a:p>
            <a:pPr algn="just"/>
            <a:endParaRPr lang="en-GB" dirty="0"/>
          </a:p>
          <a:p>
            <a:pPr marL="285750" indent="-285750" algn="just">
              <a:buFont typeface="Arial" panose="020B0604020202020204" pitchFamily="34" charset="0"/>
              <a:buChar char="•"/>
            </a:pPr>
            <a:r>
              <a:rPr lang="en-GB" b="1" dirty="0"/>
              <a:t>Ford and Tesla</a:t>
            </a:r>
            <a:r>
              <a:rPr lang="en-GB" dirty="0"/>
              <a:t>: Higher average trading volumes, reflecting robust investor interest.</a:t>
            </a:r>
          </a:p>
          <a:p>
            <a:pPr marL="285750" indent="-285750" algn="just">
              <a:buFont typeface="Arial" panose="020B0604020202020204" pitchFamily="34" charset="0"/>
              <a:buChar char="•"/>
            </a:pPr>
            <a:r>
              <a:rPr lang="en-GB" b="1" dirty="0"/>
              <a:t>Honda and Toyota: </a:t>
            </a:r>
            <a:r>
              <a:rPr lang="en-GB" dirty="0"/>
              <a:t>Lower average volumes, indicating a more stable market activity compared to Ford and Tesla.</a:t>
            </a:r>
          </a:p>
          <a:p>
            <a:pPr algn="just"/>
            <a:endParaRPr lang="en-GB" dirty="0"/>
          </a:p>
          <a:p>
            <a:pPr algn="just"/>
            <a:r>
              <a:rPr lang="en-GB" b="1" dirty="0"/>
              <a:t>Volatility in Trading Volumes:</a:t>
            </a:r>
          </a:p>
          <a:p>
            <a:pPr algn="just"/>
            <a:endParaRPr lang="en-GB" dirty="0"/>
          </a:p>
          <a:p>
            <a:pPr marL="285750" indent="-285750" algn="just">
              <a:buFont typeface="Arial" panose="020B0604020202020204" pitchFamily="34" charset="0"/>
              <a:buChar char="•"/>
            </a:pPr>
            <a:r>
              <a:rPr lang="en-GB" b="1" dirty="0"/>
              <a:t>Tesla: </a:t>
            </a:r>
            <a:r>
              <a:rPr lang="en-GB" dirty="0"/>
              <a:t>Higher volatility, attributed to its innovative image, market reactions, and speculative trading.</a:t>
            </a:r>
          </a:p>
          <a:p>
            <a:pPr marL="285750" indent="-285750" algn="just">
              <a:buFont typeface="Arial" panose="020B0604020202020204" pitchFamily="34" charset="0"/>
              <a:buChar char="•"/>
            </a:pPr>
            <a:r>
              <a:rPr lang="en-GB" b="1" dirty="0"/>
              <a:t>Other Stocks (Ford, Honda, Toyota): </a:t>
            </a:r>
            <a:r>
              <a:rPr lang="en-GB" dirty="0"/>
              <a:t>Lower volatility, associated with established positions, attracting steadier investor interest.</a:t>
            </a:r>
          </a:p>
        </p:txBody>
      </p:sp>
      <p:pic>
        <p:nvPicPr>
          <p:cNvPr id="8194" name="Picture 2">
            <a:extLst>
              <a:ext uri="{FF2B5EF4-FFF2-40B4-BE49-F238E27FC236}">
                <a16:creationId xmlns:a16="http://schemas.microsoft.com/office/drawing/2014/main" id="{4816D275-F749-1CC3-09DF-B5E50F032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38" y="1549443"/>
            <a:ext cx="7019535" cy="4441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35883"/>
      </p:ext>
    </p:extLst>
  </p:cSld>
  <p:clrMapOvr>
    <a:masterClrMapping/>
  </p:clrMapOvr>
  <mc:AlternateContent xmlns:mc="http://schemas.openxmlformats.org/markup-compatibility/2006" xmlns:p14="http://schemas.microsoft.com/office/powerpoint/2010/main">
    <mc:Choice Requires="p14">
      <p:transition spd="slow" p14:dur="2000" advTm="45904"/>
    </mc:Choice>
    <mc:Fallback xmlns="">
      <p:transition spd="slow" advTm="4590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DAFD8689-8F9F-ADB5-05F8-94737DF7CA3F}"/>
              </a:ext>
            </a:extLst>
          </p:cNvPr>
          <p:cNvPicPr>
            <a:picLocks noChangeAspect="1"/>
          </p:cNvPicPr>
          <p:nvPr/>
        </p:nvPicPr>
        <p:blipFill rotWithShape="1">
          <a:blip r:embed="rId3">
            <a:alphaModFix amt="50000"/>
          </a:blip>
          <a:srcRect t="1510" b="14220"/>
          <a:stretch/>
        </p:blipFill>
        <p:spPr>
          <a:xfrm>
            <a:off x="20" y="1"/>
            <a:ext cx="12191980" cy="6857999"/>
          </a:xfrm>
          <a:prstGeom prst="rect">
            <a:avLst/>
          </a:prstGeom>
        </p:spPr>
      </p:pic>
      <p:sp>
        <p:nvSpPr>
          <p:cNvPr id="2" name="Title 1">
            <a:extLst>
              <a:ext uri="{FF2B5EF4-FFF2-40B4-BE49-F238E27FC236}">
                <a16:creationId xmlns:a16="http://schemas.microsoft.com/office/drawing/2014/main" id="{82D8DF94-2BF8-C676-349F-540B4F0CD285}"/>
              </a:ext>
            </a:extLst>
          </p:cNvPr>
          <p:cNvSpPr>
            <a:spLocks noGrp="1"/>
          </p:cNvSpPr>
          <p:nvPr>
            <p:ph type="title"/>
          </p:nvPr>
        </p:nvSpPr>
        <p:spPr>
          <a:xfrm>
            <a:off x="1524000" y="1968648"/>
            <a:ext cx="9144000" cy="2054231"/>
          </a:xfrm>
        </p:spPr>
        <p:txBody>
          <a:bodyPr vert="horz" lIns="91440" tIns="45720" rIns="91440" bIns="45720" rtlCol="0" anchor="b">
            <a:normAutofit/>
          </a:bodyPr>
          <a:lstStyle/>
          <a:p>
            <a:pPr algn="ctr"/>
            <a:r>
              <a:rPr lang="en-US" sz="6000" b="1" dirty="0">
                <a:solidFill>
                  <a:srgbClr val="FFFFFF"/>
                </a:solidFill>
              </a:rPr>
              <a:t>MOVING AVERAGE(MA)METHOD</a:t>
            </a:r>
          </a:p>
        </p:txBody>
      </p:sp>
    </p:spTree>
    <p:extLst>
      <p:ext uri="{BB962C8B-B14F-4D97-AF65-F5344CB8AC3E}">
        <p14:creationId xmlns:p14="http://schemas.microsoft.com/office/powerpoint/2010/main" val="3766051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648"/>
    </mc:Choice>
    <mc:Fallback xmlns="">
      <p:transition spd="slow" advTm="4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18F-8A89-F7B0-FFA1-05934EB7C1C1}"/>
              </a:ext>
            </a:extLst>
          </p:cNvPr>
          <p:cNvSpPr>
            <a:spLocks noGrp="1"/>
          </p:cNvSpPr>
          <p:nvPr>
            <p:ph type="title"/>
          </p:nvPr>
        </p:nvSpPr>
        <p:spPr>
          <a:xfrm>
            <a:off x="838200" y="365126"/>
            <a:ext cx="10515600" cy="1013164"/>
          </a:xfrm>
        </p:spPr>
        <p:txBody>
          <a:bodyPr/>
          <a:lstStyle/>
          <a:p>
            <a:pPr algn="ctr"/>
            <a:r>
              <a:rPr lang="en-GB" dirty="0"/>
              <a:t>Ford Stock Volume and Moving Averages</a:t>
            </a:r>
          </a:p>
        </p:txBody>
      </p:sp>
      <p:sp>
        <p:nvSpPr>
          <p:cNvPr id="4" name="TextBox 3">
            <a:extLst>
              <a:ext uri="{FF2B5EF4-FFF2-40B4-BE49-F238E27FC236}">
                <a16:creationId xmlns:a16="http://schemas.microsoft.com/office/drawing/2014/main" id="{4BB61146-950E-85D4-D9AD-40F797E2B53F}"/>
              </a:ext>
            </a:extLst>
          </p:cNvPr>
          <p:cNvSpPr txBox="1"/>
          <p:nvPr/>
        </p:nvSpPr>
        <p:spPr>
          <a:xfrm>
            <a:off x="985156" y="5846543"/>
            <a:ext cx="10221685" cy="646331"/>
          </a:xfrm>
          <a:prstGeom prst="rect">
            <a:avLst/>
          </a:prstGeom>
          <a:noFill/>
        </p:spPr>
        <p:txBody>
          <a:bodyPr wrap="square" rtlCol="0">
            <a:spAutoFit/>
          </a:bodyPr>
          <a:lstStyle/>
          <a:p>
            <a:pPr algn="just"/>
            <a:r>
              <a:rPr lang="en-GB" dirty="0"/>
              <a:t>Exhibits a generally increasing trend in stock volume over time, with a noticeable dip in 2020. The volume quickly recovered and experienced a significant surge.</a:t>
            </a:r>
          </a:p>
        </p:txBody>
      </p:sp>
      <p:pic>
        <p:nvPicPr>
          <p:cNvPr id="13314" name="Picture 2">
            <a:extLst>
              <a:ext uri="{FF2B5EF4-FFF2-40B4-BE49-F238E27FC236}">
                <a16:creationId xmlns:a16="http://schemas.microsoft.com/office/drawing/2014/main" id="{CFC223CB-E62B-3F32-3926-8F8634245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395" y="1500690"/>
            <a:ext cx="7757205" cy="4223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426337"/>
      </p:ext>
    </p:extLst>
  </p:cSld>
  <p:clrMapOvr>
    <a:masterClrMapping/>
  </p:clrMapOvr>
  <mc:AlternateContent xmlns:mc="http://schemas.openxmlformats.org/markup-compatibility/2006" xmlns:p14="http://schemas.microsoft.com/office/powerpoint/2010/main">
    <mc:Choice Requires="p14">
      <p:transition spd="slow" p14:dur="2000" advTm="12354"/>
    </mc:Choice>
    <mc:Fallback xmlns="">
      <p:transition spd="slow" advTm="1235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18F-8A89-F7B0-FFA1-05934EB7C1C1}"/>
              </a:ext>
            </a:extLst>
          </p:cNvPr>
          <p:cNvSpPr>
            <a:spLocks noGrp="1"/>
          </p:cNvSpPr>
          <p:nvPr>
            <p:ph type="title"/>
          </p:nvPr>
        </p:nvSpPr>
        <p:spPr>
          <a:xfrm>
            <a:off x="838200" y="365126"/>
            <a:ext cx="10515600" cy="1013164"/>
          </a:xfrm>
        </p:spPr>
        <p:txBody>
          <a:bodyPr>
            <a:normAutofit fontScale="90000"/>
          </a:bodyPr>
          <a:lstStyle/>
          <a:p>
            <a:pPr algn="ctr"/>
            <a:r>
              <a:rPr lang="en-GB" dirty="0"/>
              <a:t>General Motors(GM) Stock Volume and Moving Averages</a:t>
            </a:r>
          </a:p>
        </p:txBody>
      </p:sp>
      <p:sp>
        <p:nvSpPr>
          <p:cNvPr id="4" name="TextBox 3">
            <a:extLst>
              <a:ext uri="{FF2B5EF4-FFF2-40B4-BE49-F238E27FC236}">
                <a16:creationId xmlns:a16="http://schemas.microsoft.com/office/drawing/2014/main" id="{4BB61146-950E-85D4-D9AD-40F797E2B53F}"/>
              </a:ext>
            </a:extLst>
          </p:cNvPr>
          <p:cNvSpPr txBox="1"/>
          <p:nvPr/>
        </p:nvSpPr>
        <p:spPr>
          <a:xfrm>
            <a:off x="985157" y="5793317"/>
            <a:ext cx="10221685" cy="646331"/>
          </a:xfrm>
          <a:prstGeom prst="rect">
            <a:avLst/>
          </a:prstGeom>
          <a:noFill/>
        </p:spPr>
        <p:txBody>
          <a:bodyPr wrap="square" rtlCol="0">
            <a:spAutoFit/>
          </a:bodyPr>
          <a:lstStyle/>
          <a:p>
            <a:pPr algn="just"/>
            <a:r>
              <a:rPr lang="en-GB" dirty="0"/>
              <a:t>Demonstrates a stable trend in stock volume over the observed period, even though it reached 6 million stocks at a point between 2018-2019.</a:t>
            </a:r>
          </a:p>
        </p:txBody>
      </p:sp>
      <p:pic>
        <p:nvPicPr>
          <p:cNvPr id="12290" name="Picture 2">
            <a:extLst>
              <a:ext uri="{FF2B5EF4-FFF2-40B4-BE49-F238E27FC236}">
                <a16:creationId xmlns:a16="http://schemas.microsoft.com/office/drawing/2014/main" id="{B3787F17-22E9-CF91-A12A-6C20D6D8F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860" y="1507776"/>
            <a:ext cx="7534277" cy="415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988803"/>
      </p:ext>
    </p:extLst>
  </p:cSld>
  <p:clrMapOvr>
    <a:masterClrMapping/>
  </p:clrMapOvr>
  <mc:AlternateContent xmlns:mc="http://schemas.openxmlformats.org/markup-compatibility/2006" xmlns:p14="http://schemas.microsoft.com/office/powerpoint/2010/main">
    <mc:Choice Requires="p14">
      <p:transition spd="slow" p14:dur="2000" advTm="11587"/>
    </mc:Choice>
    <mc:Fallback xmlns="">
      <p:transition spd="slow" advTm="1158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18F-8A89-F7B0-FFA1-05934EB7C1C1}"/>
              </a:ext>
            </a:extLst>
          </p:cNvPr>
          <p:cNvSpPr>
            <a:spLocks noGrp="1"/>
          </p:cNvSpPr>
          <p:nvPr>
            <p:ph type="title"/>
          </p:nvPr>
        </p:nvSpPr>
        <p:spPr>
          <a:xfrm>
            <a:off x="838200" y="365126"/>
            <a:ext cx="10515600" cy="1013164"/>
          </a:xfrm>
        </p:spPr>
        <p:txBody>
          <a:bodyPr>
            <a:normAutofit fontScale="90000"/>
          </a:bodyPr>
          <a:lstStyle/>
          <a:p>
            <a:pPr algn="ctr"/>
            <a:r>
              <a:rPr lang="en-GB" dirty="0"/>
              <a:t>Honda(HMC) Stock Volume and Moving Averages</a:t>
            </a:r>
          </a:p>
        </p:txBody>
      </p:sp>
      <p:sp>
        <p:nvSpPr>
          <p:cNvPr id="4" name="TextBox 3">
            <a:extLst>
              <a:ext uri="{FF2B5EF4-FFF2-40B4-BE49-F238E27FC236}">
                <a16:creationId xmlns:a16="http://schemas.microsoft.com/office/drawing/2014/main" id="{4BB61146-950E-85D4-D9AD-40F797E2B53F}"/>
              </a:ext>
            </a:extLst>
          </p:cNvPr>
          <p:cNvSpPr txBox="1"/>
          <p:nvPr/>
        </p:nvSpPr>
        <p:spPr>
          <a:xfrm>
            <a:off x="985157" y="6123542"/>
            <a:ext cx="10221685" cy="369332"/>
          </a:xfrm>
          <a:prstGeom prst="rect">
            <a:avLst/>
          </a:prstGeom>
          <a:noFill/>
        </p:spPr>
        <p:txBody>
          <a:bodyPr wrap="square" rtlCol="0">
            <a:spAutoFit/>
          </a:bodyPr>
          <a:lstStyle/>
          <a:p>
            <a:pPr algn="ctr"/>
            <a:r>
              <a:rPr lang="en-GB" dirty="0"/>
              <a:t>Shows a consistently stable trend in stock volume over time, without major fluctuations.</a:t>
            </a:r>
          </a:p>
        </p:txBody>
      </p:sp>
      <p:pic>
        <p:nvPicPr>
          <p:cNvPr id="11266" name="Picture 2">
            <a:extLst>
              <a:ext uri="{FF2B5EF4-FFF2-40B4-BE49-F238E27FC236}">
                <a16:creationId xmlns:a16="http://schemas.microsoft.com/office/drawing/2014/main" id="{AFF8AB97-4108-1FB5-78B1-84C8280BA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218" y="1566117"/>
            <a:ext cx="7653564" cy="41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62832"/>
      </p:ext>
    </p:extLst>
  </p:cSld>
  <p:clrMapOvr>
    <a:masterClrMapping/>
  </p:clrMapOvr>
  <mc:AlternateContent xmlns:mc="http://schemas.openxmlformats.org/markup-compatibility/2006" xmlns:p14="http://schemas.microsoft.com/office/powerpoint/2010/main">
    <mc:Choice Requires="p14">
      <p:transition spd="slow" p14:dur="2000" advTm="8571"/>
    </mc:Choice>
    <mc:Fallback xmlns="">
      <p:transition spd="slow" advTm="85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AA00DDA4-5F0C-50C7-3469-FE217D980085}"/>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A085A2DB-046A-128B-6B14-0A927BC1CD3D}"/>
              </a:ext>
            </a:extLst>
          </p:cNvPr>
          <p:cNvSpPr>
            <a:spLocks noGrp="1"/>
          </p:cNvSpPr>
          <p:nvPr>
            <p:ph type="title"/>
          </p:nvPr>
        </p:nvSpPr>
        <p:spPr>
          <a:xfrm>
            <a:off x="838200" y="365125"/>
            <a:ext cx="10515600" cy="1325563"/>
          </a:xfrm>
        </p:spPr>
        <p:txBody>
          <a:bodyPr>
            <a:normAutofit/>
          </a:bodyPr>
          <a:lstStyle/>
          <a:p>
            <a:r>
              <a:rPr lang="en-GB" b="1">
                <a:solidFill>
                  <a:srgbClr val="FFFFFF"/>
                </a:solidFill>
              </a:rPr>
              <a:t>INTRODUCTION</a:t>
            </a:r>
          </a:p>
        </p:txBody>
      </p:sp>
      <p:sp>
        <p:nvSpPr>
          <p:cNvPr id="3" name="Content Placeholder 2">
            <a:extLst>
              <a:ext uri="{FF2B5EF4-FFF2-40B4-BE49-F238E27FC236}">
                <a16:creationId xmlns:a16="http://schemas.microsoft.com/office/drawing/2014/main" id="{0BE888D7-97EC-7BFE-B2D0-4E3095BF42DF}"/>
              </a:ext>
            </a:extLst>
          </p:cNvPr>
          <p:cNvSpPr>
            <a:spLocks noGrp="1"/>
          </p:cNvSpPr>
          <p:nvPr>
            <p:ph idx="1"/>
          </p:nvPr>
        </p:nvSpPr>
        <p:spPr>
          <a:xfrm>
            <a:off x="838200" y="1825625"/>
            <a:ext cx="10515600" cy="4351338"/>
          </a:xfrm>
        </p:spPr>
        <p:txBody>
          <a:bodyPr>
            <a:normAutofit/>
          </a:bodyPr>
          <a:lstStyle/>
          <a:p>
            <a:r>
              <a:rPr lang="en-GB" sz="2000" dirty="0">
                <a:solidFill>
                  <a:srgbClr val="FFFFFF"/>
                </a:solidFill>
              </a:rPr>
              <a:t>Understanding the stock market and predicting stock prices is a challenging task due to its complexity. Using </a:t>
            </a:r>
            <a:r>
              <a:rPr lang="en-GB" sz="2000" dirty="0" err="1">
                <a:solidFill>
                  <a:srgbClr val="FFFFFF"/>
                </a:solidFill>
              </a:rPr>
              <a:t>PySpark</a:t>
            </a:r>
            <a:r>
              <a:rPr lang="en-GB" sz="2000" dirty="0">
                <a:solidFill>
                  <a:srgbClr val="FFFFFF"/>
                </a:solidFill>
              </a:rPr>
              <a:t> for effective data management, we tackled this difficulty in the Big Data Analysis (BDA) assignment by analysing the 'AMEX, NYSE, NASDAQ stock histories' dataset. </a:t>
            </a:r>
          </a:p>
          <a:p>
            <a:r>
              <a:rPr lang="en-GB" sz="2000" dirty="0">
                <a:solidFill>
                  <a:srgbClr val="FFFFFF"/>
                </a:solidFill>
              </a:rPr>
              <a:t>We specifically looked into the stock market trends of the top 5 car companies: Ford, General Motors, Honda, Tesla, and Toyota, through Exploratory Data Analysis (EDA). </a:t>
            </a:r>
          </a:p>
          <a:p>
            <a:r>
              <a:rPr lang="en-GB" sz="2000" dirty="0">
                <a:solidFill>
                  <a:srgbClr val="FFFFFF"/>
                </a:solidFill>
              </a:rPr>
              <a:t>Eventually, we decided to use Recurrent Neural Networks (RNN) and the Long-Short Term Memory (LSTM) model to generate a predictive model for the Ford stock market dataset. </a:t>
            </a:r>
          </a:p>
          <a:p>
            <a:r>
              <a:rPr lang="en-GB" sz="2000" dirty="0">
                <a:solidFill>
                  <a:srgbClr val="FFFFFF"/>
                </a:solidFill>
              </a:rPr>
              <a:t>To assess our predictions, we used metrics like Root Mean Squared Error (RMSE), Mean Absolute Percentage Error (MAPE), and R-squared (R2). To boost the model's performance, we tweaked hyperparameters and conducted a detailed comparative analysis to find the most effective model.</a:t>
            </a:r>
          </a:p>
        </p:txBody>
      </p:sp>
    </p:spTree>
    <p:extLst>
      <p:ext uri="{BB962C8B-B14F-4D97-AF65-F5344CB8AC3E}">
        <p14:creationId xmlns:p14="http://schemas.microsoft.com/office/powerpoint/2010/main" val="189636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1596"/>
    </mc:Choice>
    <mc:Fallback xmlns="">
      <p:transition spd="slow" advTm="8159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18F-8A89-F7B0-FFA1-05934EB7C1C1}"/>
              </a:ext>
            </a:extLst>
          </p:cNvPr>
          <p:cNvSpPr>
            <a:spLocks noGrp="1"/>
          </p:cNvSpPr>
          <p:nvPr>
            <p:ph type="title"/>
          </p:nvPr>
        </p:nvSpPr>
        <p:spPr>
          <a:xfrm>
            <a:off x="838200" y="365126"/>
            <a:ext cx="10515600" cy="1013164"/>
          </a:xfrm>
        </p:spPr>
        <p:txBody>
          <a:bodyPr>
            <a:normAutofit fontScale="90000"/>
          </a:bodyPr>
          <a:lstStyle/>
          <a:p>
            <a:pPr algn="ctr"/>
            <a:r>
              <a:rPr lang="en-GB" dirty="0"/>
              <a:t>Tesla(TSLA) Stock Volume and Moving Averages</a:t>
            </a:r>
          </a:p>
        </p:txBody>
      </p:sp>
      <p:sp>
        <p:nvSpPr>
          <p:cNvPr id="4" name="TextBox 3">
            <a:extLst>
              <a:ext uri="{FF2B5EF4-FFF2-40B4-BE49-F238E27FC236}">
                <a16:creationId xmlns:a16="http://schemas.microsoft.com/office/drawing/2014/main" id="{4BB61146-950E-85D4-D9AD-40F797E2B53F}"/>
              </a:ext>
            </a:extLst>
          </p:cNvPr>
          <p:cNvSpPr txBox="1"/>
          <p:nvPr/>
        </p:nvSpPr>
        <p:spPr>
          <a:xfrm>
            <a:off x="985157" y="5665928"/>
            <a:ext cx="10221685" cy="646331"/>
          </a:xfrm>
          <a:prstGeom prst="rect">
            <a:avLst/>
          </a:prstGeom>
          <a:noFill/>
        </p:spPr>
        <p:txBody>
          <a:bodyPr wrap="square" rtlCol="0">
            <a:spAutoFit/>
          </a:bodyPr>
          <a:lstStyle/>
          <a:p>
            <a:pPr algn="just"/>
            <a:r>
              <a:rPr lang="en-GB" dirty="0"/>
              <a:t>Indicates a steady and rising trend in stock volume, suggesting sustained market interest and trading activity.</a:t>
            </a:r>
          </a:p>
        </p:txBody>
      </p:sp>
      <p:pic>
        <p:nvPicPr>
          <p:cNvPr id="10242" name="Picture 2">
            <a:extLst>
              <a:ext uri="{FF2B5EF4-FFF2-40B4-BE49-F238E27FC236}">
                <a16:creationId xmlns:a16="http://schemas.microsoft.com/office/drawing/2014/main" id="{BC4723A8-D6BE-6CAE-1037-DEC8C4BA9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375" y="1452088"/>
            <a:ext cx="7505248" cy="414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45679"/>
      </p:ext>
    </p:extLst>
  </p:cSld>
  <p:clrMapOvr>
    <a:masterClrMapping/>
  </p:clrMapOvr>
  <mc:AlternateContent xmlns:mc="http://schemas.openxmlformats.org/markup-compatibility/2006" xmlns:p14="http://schemas.microsoft.com/office/powerpoint/2010/main">
    <mc:Choice Requires="p14">
      <p:transition spd="slow" p14:dur="2000" advTm="10901"/>
    </mc:Choice>
    <mc:Fallback xmlns="">
      <p:transition spd="slow" advTm="1090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18F-8A89-F7B0-FFA1-05934EB7C1C1}"/>
              </a:ext>
            </a:extLst>
          </p:cNvPr>
          <p:cNvSpPr>
            <a:spLocks noGrp="1"/>
          </p:cNvSpPr>
          <p:nvPr>
            <p:ph type="title"/>
          </p:nvPr>
        </p:nvSpPr>
        <p:spPr>
          <a:xfrm>
            <a:off x="838199" y="362412"/>
            <a:ext cx="10515600" cy="1013164"/>
          </a:xfrm>
        </p:spPr>
        <p:txBody>
          <a:bodyPr>
            <a:normAutofit fontScale="90000"/>
          </a:bodyPr>
          <a:lstStyle/>
          <a:p>
            <a:pPr algn="ctr"/>
            <a:r>
              <a:rPr lang="en-GB" dirty="0"/>
              <a:t>Toyota(TM) Stock Volume and Moving Averages</a:t>
            </a:r>
          </a:p>
        </p:txBody>
      </p:sp>
      <p:sp>
        <p:nvSpPr>
          <p:cNvPr id="4" name="TextBox 3">
            <a:extLst>
              <a:ext uri="{FF2B5EF4-FFF2-40B4-BE49-F238E27FC236}">
                <a16:creationId xmlns:a16="http://schemas.microsoft.com/office/drawing/2014/main" id="{4BB61146-950E-85D4-D9AD-40F797E2B53F}"/>
              </a:ext>
            </a:extLst>
          </p:cNvPr>
          <p:cNvSpPr txBox="1"/>
          <p:nvPr/>
        </p:nvSpPr>
        <p:spPr>
          <a:xfrm>
            <a:off x="985155" y="5737480"/>
            <a:ext cx="10221685" cy="646331"/>
          </a:xfrm>
          <a:prstGeom prst="rect">
            <a:avLst/>
          </a:prstGeom>
          <a:noFill/>
        </p:spPr>
        <p:txBody>
          <a:bodyPr wrap="square" rtlCol="0">
            <a:spAutoFit/>
          </a:bodyPr>
          <a:lstStyle/>
          <a:p>
            <a:pPr algn="just"/>
            <a:r>
              <a:rPr lang="en-GB" dirty="0"/>
              <a:t>Displays a stable trend in stock volume over time; however, there is a notable observation of a decreasing trend after 2017, signalling a potential shift in market dynamics.</a:t>
            </a:r>
          </a:p>
        </p:txBody>
      </p:sp>
      <p:pic>
        <p:nvPicPr>
          <p:cNvPr id="9218" name="Picture 2">
            <a:extLst>
              <a:ext uri="{FF2B5EF4-FFF2-40B4-BE49-F238E27FC236}">
                <a16:creationId xmlns:a16="http://schemas.microsoft.com/office/drawing/2014/main" id="{57F964AB-C57D-959B-7156-D4F555F69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4" y="1518626"/>
            <a:ext cx="7553325" cy="407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490988"/>
      </p:ext>
    </p:extLst>
  </p:cSld>
  <p:clrMapOvr>
    <a:masterClrMapping/>
  </p:clrMapOvr>
  <mc:AlternateContent xmlns:mc="http://schemas.openxmlformats.org/markup-compatibility/2006" xmlns:p14="http://schemas.microsoft.com/office/powerpoint/2010/main">
    <mc:Choice Requires="p14">
      <p:transition spd="slow" p14:dur="2000" advTm="12007"/>
    </mc:Choice>
    <mc:Fallback xmlns="">
      <p:transition spd="slow" advTm="1200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09FB-2C7E-3E8F-CF95-749CF7C2BFEB}"/>
              </a:ext>
            </a:extLst>
          </p:cNvPr>
          <p:cNvSpPr>
            <a:spLocks noGrp="1"/>
          </p:cNvSpPr>
          <p:nvPr>
            <p:ph type="title"/>
          </p:nvPr>
        </p:nvSpPr>
        <p:spPr>
          <a:xfrm>
            <a:off x="838200" y="423182"/>
            <a:ext cx="10515600" cy="886159"/>
          </a:xfrm>
        </p:spPr>
        <p:txBody>
          <a:bodyPr/>
          <a:lstStyle/>
          <a:p>
            <a:pPr algn="ctr"/>
            <a:r>
              <a:rPr lang="en-GB" b="1" dirty="0"/>
              <a:t>Daily Return Percentage</a:t>
            </a:r>
          </a:p>
        </p:txBody>
      </p:sp>
      <p:sp>
        <p:nvSpPr>
          <p:cNvPr id="4" name="TextBox 3">
            <a:extLst>
              <a:ext uri="{FF2B5EF4-FFF2-40B4-BE49-F238E27FC236}">
                <a16:creationId xmlns:a16="http://schemas.microsoft.com/office/drawing/2014/main" id="{149D771C-3D28-58AF-ECA2-5006D58D1E02}"/>
              </a:ext>
            </a:extLst>
          </p:cNvPr>
          <p:cNvSpPr txBox="1"/>
          <p:nvPr/>
        </p:nvSpPr>
        <p:spPr>
          <a:xfrm>
            <a:off x="7780422" y="1500554"/>
            <a:ext cx="4247456" cy="5078313"/>
          </a:xfrm>
          <a:prstGeom prst="rect">
            <a:avLst/>
          </a:prstGeom>
          <a:noFill/>
        </p:spPr>
        <p:txBody>
          <a:bodyPr wrap="square" rtlCol="0">
            <a:spAutoFit/>
          </a:bodyPr>
          <a:lstStyle/>
          <a:p>
            <a:pPr algn="just"/>
            <a:r>
              <a:rPr lang="en-GB" b="1" dirty="0"/>
              <a:t>2015-2020 Trends:</a:t>
            </a:r>
          </a:p>
          <a:p>
            <a:pPr algn="just"/>
            <a:endParaRPr lang="en-GB" dirty="0"/>
          </a:p>
          <a:p>
            <a:pPr marL="285750" indent="-285750" algn="just">
              <a:buFont typeface="Arial" panose="020B0604020202020204" pitchFamily="34" charset="0"/>
              <a:buChar char="•"/>
            </a:pPr>
            <a:r>
              <a:rPr lang="en-GB" dirty="0"/>
              <a:t>Toyota Motors (TM) consistently led in daily return percentages.</a:t>
            </a:r>
          </a:p>
          <a:p>
            <a:pPr marL="285750" indent="-285750" algn="just">
              <a:buFont typeface="Arial" panose="020B0604020202020204" pitchFamily="34" charset="0"/>
              <a:buChar char="•"/>
            </a:pPr>
            <a:r>
              <a:rPr lang="en-GB" dirty="0"/>
              <a:t>General Motors (GM) closely followed TM during this period.</a:t>
            </a:r>
          </a:p>
          <a:p>
            <a:pPr algn="just"/>
            <a:endParaRPr lang="en-GB" dirty="0"/>
          </a:p>
          <a:p>
            <a:pPr algn="just"/>
            <a:r>
              <a:rPr lang="en-GB" b="1" dirty="0"/>
              <a:t>2020 Shift:</a:t>
            </a:r>
          </a:p>
          <a:p>
            <a:pPr algn="just"/>
            <a:endParaRPr lang="en-GB" dirty="0"/>
          </a:p>
          <a:p>
            <a:pPr marL="285750" indent="-285750" algn="just">
              <a:buFont typeface="Arial" panose="020B0604020202020204" pitchFamily="34" charset="0"/>
              <a:buChar char="•"/>
            </a:pPr>
            <a:r>
              <a:rPr lang="en-GB" dirty="0"/>
              <a:t>Tesla (TSLA) stocks surged, surpassing TM and GM.</a:t>
            </a:r>
          </a:p>
          <a:p>
            <a:pPr algn="just"/>
            <a:endParaRPr lang="en-GB" dirty="0"/>
          </a:p>
          <a:p>
            <a:pPr algn="just"/>
            <a:r>
              <a:rPr lang="en-GB" b="1" dirty="0"/>
              <a:t>Honda (HMC) and Ford (F):</a:t>
            </a:r>
          </a:p>
          <a:p>
            <a:pPr algn="just"/>
            <a:endParaRPr lang="en-GB" dirty="0"/>
          </a:p>
          <a:p>
            <a:pPr marL="285750" indent="-285750" algn="just">
              <a:buFont typeface="Arial" panose="020B0604020202020204" pitchFamily="34" charset="0"/>
              <a:buChar char="•"/>
            </a:pPr>
            <a:r>
              <a:rPr lang="en-GB" dirty="0"/>
              <a:t>Exhibited lower and stable daily returns.</a:t>
            </a:r>
          </a:p>
          <a:p>
            <a:pPr marL="285750" indent="-285750" algn="just">
              <a:buFont typeface="Arial" panose="020B0604020202020204" pitchFamily="34" charset="0"/>
              <a:buChar char="•"/>
            </a:pPr>
            <a:r>
              <a:rPr lang="en-GB" dirty="0"/>
              <a:t>Ford demonstrated notably consistent performance throughout the analysed period.</a:t>
            </a:r>
          </a:p>
        </p:txBody>
      </p:sp>
      <p:pic>
        <p:nvPicPr>
          <p:cNvPr id="15362" name="Picture 2">
            <a:extLst>
              <a:ext uri="{FF2B5EF4-FFF2-40B4-BE49-F238E27FC236}">
                <a16:creationId xmlns:a16="http://schemas.microsoft.com/office/drawing/2014/main" id="{7042518C-B52E-B144-7D07-06C154EEC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30" y="1309341"/>
            <a:ext cx="7291570" cy="4670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03431"/>
      </p:ext>
    </p:extLst>
  </p:cSld>
  <p:clrMapOvr>
    <a:masterClrMapping/>
  </p:clrMapOvr>
  <mc:AlternateContent xmlns:mc="http://schemas.openxmlformats.org/markup-compatibility/2006" xmlns:p14="http://schemas.microsoft.com/office/powerpoint/2010/main">
    <mc:Choice Requires="p14">
      <p:transition spd="slow" p14:dur="2000" advTm="53645"/>
    </mc:Choice>
    <mc:Fallback xmlns="">
      <p:transition spd="slow" advTm="5364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ock market graph on display">
            <a:extLst>
              <a:ext uri="{FF2B5EF4-FFF2-40B4-BE49-F238E27FC236}">
                <a16:creationId xmlns:a16="http://schemas.microsoft.com/office/drawing/2014/main" id="{7D8D9DCC-1DD6-B3DA-7B63-87B91A268FC9}"/>
              </a:ext>
            </a:extLst>
          </p:cNvPr>
          <p:cNvPicPr>
            <a:picLocks noChangeAspect="1"/>
          </p:cNvPicPr>
          <p:nvPr/>
        </p:nvPicPr>
        <p:blipFill rotWithShape="1">
          <a:blip r:embed="rId4">
            <a:alphaModFix amt="50000"/>
          </a:blip>
          <a:srcRect t="3017"/>
          <a:stretch/>
        </p:blipFill>
        <p:spPr>
          <a:xfrm>
            <a:off x="20" y="1"/>
            <a:ext cx="12191980" cy="6857999"/>
          </a:xfrm>
          <a:prstGeom prst="rect">
            <a:avLst/>
          </a:prstGeom>
        </p:spPr>
      </p:pic>
      <p:sp>
        <p:nvSpPr>
          <p:cNvPr id="2" name="Title 1">
            <a:extLst>
              <a:ext uri="{FF2B5EF4-FFF2-40B4-BE49-F238E27FC236}">
                <a16:creationId xmlns:a16="http://schemas.microsoft.com/office/drawing/2014/main" id="{56E50858-E5D1-EBF8-DEDA-110D2FD73D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a:solidFill>
                  <a:srgbClr val="FFFFFF"/>
                </a:solidFill>
              </a:rPr>
              <a:t>Correlation Heatmap</a:t>
            </a:r>
          </a:p>
        </p:txBody>
      </p:sp>
      <p:pic>
        <p:nvPicPr>
          <p:cNvPr id="6" name="Audio 5">
            <a:hlinkClick r:id="" action="ppaction://media"/>
            <a:extLst>
              <a:ext uri="{FF2B5EF4-FFF2-40B4-BE49-F238E27FC236}">
                <a16:creationId xmlns:a16="http://schemas.microsoft.com/office/drawing/2014/main" id="{FD5C0D48-A22D-C197-71E3-19847665D82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2857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70"/>
    </mc:Choice>
    <mc:Fallback xmlns="">
      <p:transition spd="slow" advTm="2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950B-4372-DF88-3422-54C8271F9C9C}"/>
              </a:ext>
            </a:extLst>
          </p:cNvPr>
          <p:cNvSpPr>
            <a:spLocks noGrp="1"/>
          </p:cNvSpPr>
          <p:nvPr>
            <p:ph type="title"/>
          </p:nvPr>
        </p:nvSpPr>
        <p:spPr/>
        <p:txBody>
          <a:bodyPr/>
          <a:lstStyle/>
          <a:p>
            <a:pPr algn="ctr"/>
            <a:r>
              <a:rPr lang="en-GB" b="1" dirty="0"/>
              <a:t>Overall Correlation</a:t>
            </a:r>
          </a:p>
        </p:txBody>
      </p:sp>
      <p:pic>
        <p:nvPicPr>
          <p:cNvPr id="16388" name="Picture 4">
            <a:extLst>
              <a:ext uri="{FF2B5EF4-FFF2-40B4-BE49-F238E27FC236}">
                <a16:creationId xmlns:a16="http://schemas.microsoft.com/office/drawing/2014/main" id="{4804F670-70C1-EC89-E1A1-873E5EC77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628" y="1845717"/>
            <a:ext cx="9898743" cy="428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671724"/>
      </p:ext>
    </p:extLst>
  </p:cSld>
  <p:clrMapOvr>
    <a:masterClrMapping/>
  </p:clrMapOvr>
  <mc:AlternateContent xmlns:mc="http://schemas.openxmlformats.org/markup-compatibility/2006" xmlns:p14="http://schemas.microsoft.com/office/powerpoint/2010/main">
    <mc:Choice Requires="p14">
      <p:transition spd="slow" p14:dur="2000" advTm="20534"/>
    </mc:Choice>
    <mc:Fallback xmlns="">
      <p:transition spd="slow" advTm="2053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8BC5-4C47-72DA-C1E7-90CDCB5117C7}"/>
              </a:ext>
            </a:extLst>
          </p:cNvPr>
          <p:cNvSpPr>
            <a:spLocks noGrp="1"/>
          </p:cNvSpPr>
          <p:nvPr>
            <p:ph type="title"/>
          </p:nvPr>
        </p:nvSpPr>
        <p:spPr>
          <a:xfrm>
            <a:off x="2629944" y="223033"/>
            <a:ext cx="6752771" cy="636360"/>
          </a:xfrm>
        </p:spPr>
        <p:txBody>
          <a:bodyPr>
            <a:normAutofit fontScale="90000"/>
          </a:bodyPr>
          <a:lstStyle/>
          <a:p>
            <a:pPr algn="ctr"/>
            <a:r>
              <a:rPr lang="en-GB" b="1" dirty="0"/>
              <a:t>Stocks wise Correlation</a:t>
            </a:r>
          </a:p>
        </p:txBody>
      </p:sp>
      <p:pic>
        <p:nvPicPr>
          <p:cNvPr id="17410" name="Picture 2">
            <a:extLst>
              <a:ext uri="{FF2B5EF4-FFF2-40B4-BE49-F238E27FC236}">
                <a16:creationId xmlns:a16="http://schemas.microsoft.com/office/drawing/2014/main" id="{E818EA2A-2A09-816E-0DE4-6F2C816B0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65" y="988331"/>
            <a:ext cx="3793395" cy="163195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37590F2E-AABD-0967-85A2-F66F6667B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65" y="2968850"/>
            <a:ext cx="3793396" cy="1631951"/>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627CD0A7-515A-299A-88D8-5C76B15E5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7673" y="4926816"/>
            <a:ext cx="3793397" cy="1631951"/>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5EA8511A-F367-6C58-20E9-3884C77859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42" y="1054822"/>
            <a:ext cx="3614057" cy="1565152"/>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a:extLst>
              <a:ext uri="{FF2B5EF4-FFF2-40B4-BE49-F238E27FC236}">
                <a16:creationId xmlns:a16="http://schemas.microsoft.com/office/drawing/2014/main" id="{1F3EACDA-D801-226F-AAFC-839251DDD0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2142" y="3022190"/>
            <a:ext cx="3614057" cy="15547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B48E72-8D78-305E-E5E5-D030AF28A398}"/>
              </a:ext>
            </a:extLst>
          </p:cNvPr>
          <p:cNvSpPr txBox="1"/>
          <p:nvPr/>
        </p:nvSpPr>
        <p:spPr>
          <a:xfrm>
            <a:off x="7818120" y="1033687"/>
            <a:ext cx="4243251" cy="5632311"/>
          </a:xfrm>
          <a:prstGeom prst="rect">
            <a:avLst/>
          </a:prstGeom>
          <a:noFill/>
        </p:spPr>
        <p:txBody>
          <a:bodyPr wrap="square" rtlCol="0">
            <a:spAutoFit/>
          </a:bodyPr>
          <a:lstStyle/>
          <a:p>
            <a:pPr algn="just"/>
            <a:r>
              <a:rPr lang="en-GB" b="1" dirty="0"/>
              <a:t>Pearson Correlation:</a:t>
            </a:r>
          </a:p>
          <a:p>
            <a:pPr marL="285750" indent="-285750" algn="just">
              <a:buFont typeface="Arial" panose="020B0604020202020204" pitchFamily="34" charset="0"/>
              <a:buChar char="•"/>
            </a:pPr>
            <a:r>
              <a:rPr lang="en-GB" dirty="0"/>
              <a:t>Ford (F): Strong positive correlations in price-related columns.</a:t>
            </a:r>
          </a:p>
          <a:p>
            <a:pPr marL="285750" indent="-285750" algn="just">
              <a:buFont typeface="Arial" panose="020B0604020202020204" pitchFamily="34" charset="0"/>
              <a:buChar char="•"/>
            </a:pPr>
            <a:r>
              <a:rPr lang="en-GB" dirty="0"/>
              <a:t>GM, HMC, TM: Moderate to strong positive correlations.</a:t>
            </a:r>
          </a:p>
          <a:p>
            <a:pPr marL="285750" indent="-285750" algn="just">
              <a:buFont typeface="Arial" panose="020B0604020202020204" pitchFamily="34" charset="0"/>
              <a:buChar char="•"/>
            </a:pPr>
            <a:r>
              <a:rPr lang="en-GB" dirty="0"/>
              <a:t>Tesla (TSLA): Very strong positive correlations in price-related columns.</a:t>
            </a:r>
          </a:p>
          <a:p>
            <a:pPr algn="just"/>
            <a:r>
              <a:rPr lang="en-GB" dirty="0"/>
              <a:t>All: Varying degrees of negative correlations with trading volume, suggesting potential inverse relationships.</a:t>
            </a:r>
          </a:p>
          <a:p>
            <a:pPr algn="just"/>
            <a:endParaRPr lang="en-GB" dirty="0"/>
          </a:p>
          <a:p>
            <a:pPr algn="just"/>
            <a:r>
              <a:rPr lang="en-GB" b="1" dirty="0"/>
              <a:t>Spearman Correlation:</a:t>
            </a:r>
          </a:p>
          <a:p>
            <a:pPr marL="285750" indent="-285750" algn="just">
              <a:buFont typeface="Arial" panose="020B0604020202020204" pitchFamily="34" charset="0"/>
              <a:buChar char="•"/>
            </a:pPr>
            <a:r>
              <a:rPr lang="en-GB" dirty="0"/>
              <a:t>Trends consistent with Pearson results.</a:t>
            </a:r>
          </a:p>
          <a:p>
            <a:pPr marL="285750" indent="-285750" algn="just">
              <a:buFont typeface="Arial" panose="020B0604020202020204" pitchFamily="34" charset="0"/>
              <a:buChar char="•"/>
            </a:pPr>
            <a:r>
              <a:rPr lang="en-GB" dirty="0"/>
              <a:t>Similar patterns of associations between numerical variables for each company.</a:t>
            </a:r>
          </a:p>
          <a:p>
            <a:pPr marL="285750" indent="-285750" algn="just">
              <a:buFont typeface="Arial" panose="020B0604020202020204" pitchFamily="34" charset="0"/>
              <a:buChar char="•"/>
            </a:pPr>
            <a:endParaRPr lang="en-GB" dirty="0"/>
          </a:p>
          <a:p>
            <a:pPr algn="just"/>
            <a:r>
              <a:rPr lang="en-GB" b="1" dirty="0"/>
              <a:t>Significance:</a:t>
            </a:r>
          </a:p>
          <a:p>
            <a:pPr algn="just"/>
            <a:r>
              <a:rPr lang="en-GB" dirty="0"/>
              <a:t>Insights aid investors and analysts in understanding dependencies between trading volume and price-related metrics.</a:t>
            </a:r>
          </a:p>
        </p:txBody>
      </p:sp>
      <p:sp>
        <p:nvSpPr>
          <p:cNvPr id="6" name="TextBox 5">
            <a:extLst>
              <a:ext uri="{FF2B5EF4-FFF2-40B4-BE49-F238E27FC236}">
                <a16:creationId xmlns:a16="http://schemas.microsoft.com/office/drawing/2014/main" id="{815E1CA6-A373-A3A3-B69D-09BB6ED91795}"/>
              </a:ext>
            </a:extLst>
          </p:cNvPr>
          <p:cNvSpPr txBox="1"/>
          <p:nvPr/>
        </p:nvSpPr>
        <p:spPr>
          <a:xfrm>
            <a:off x="1709756" y="2566635"/>
            <a:ext cx="445956" cy="261610"/>
          </a:xfrm>
          <a:prstGeom prst="rect">
            <a:avLst/>
          </a:prstGeom>
          <a:noFill/>
        </p:spPr>
        <p:txBody>
          <a:bodyPr wrap="none" rtlCol="0">
            <a:spAutoFit/>
          </a:bodyPr>
          <a:lstStyle/>
          <a:p>
            <a:r>
              <a:rPr lang="en-GB" sz="1100" dirty="0"/>
              <a:t>Ford</a:t>
            </a:r>
          </a:p>
        </p:txBody>
      </p:sp>
      <p:sp>
        <p:nvSpPr>
          <p:cNvPr id="7" name="TextBox 6">
            <a:extLst>
              <a:ext uri="{FF2B5EF4-FFF2-40B4-BE49-F238E27FC236}">
                <a16:creationId xmlns:a16="http://schemas.microsoft.com/office/drawing/2014/main" id="{94DD4F91-0D85-650D-EDA2-5F72EE48CA10}"/>
              </a:ext>
            </a:extLst>
          </p:cNvPr>
          <p:cNvSpPr txBox="1"/>
          <p:nvPr/>
        </p:nvSpPr>
        <p:spPr>
          <a:xfrm>
            <a:off x="5580716" y="2543775"/>
            <a:ext cx="478016" cy="261610"/>
          </a:xfrm>
          <a:prstGeom prst="rect">
            <a:avLst/>
          </a:prstGeom>
          <a:noFill/>
        </p:spPr>
        <p:txBody>
          <a:bodyPr wrap="none" rtlCol="0">
            <a:spAutoFit/>
          </a:bodyPr>
          <a:lstStyle/>
          <a:p>
            <a:r>
              <a:rPr lang="en-GB" sz="1100" dirty="0"/>
              <a:t>Tesla</a:t>
            </a:r>
          </a:p>
        </p:txBody>
      </p:sp>
      <p:sp>
        <p:nvSpPr>
          <p:cNvPr id="8" name="TextBox 7">
            <a:extLst>
              <a:ext uri="{FF2B5EF4-FFF2-40B4-BE49-F238E27FC236}">
                <a16:creationId xmlns:a16="http://schemas.microsoft.com/office/drawing/2014/main" id="{4DC7DDDB-DE65-BB80-6C26-320F8389603F}"/>
              </a:ext>
            </a:extLst>
          </p:cNvPr>
          <p:cNvSpPr txBox="1"/>
          <p:nvPr/>
        </p:nvSpPr>
        <p:spPr>
          <a:xfrm>
            <a:off x="1519256" y="4547835"/>
            <a:ext cx="1088760" cy="261610"/>
          </a:xfrm>
          <a:prstGeom prst="rect">
            <a:avLst/>
          </a:prstGeom>
          <a:noFill/>
        </p:spPr>
        <p:txBody>
          <a:bodyPr wrap="none" rtlCol="0">
            <a:spAutoFit/>
          </a:bodyPr>
          <a:lstStyle/>
          <a:p>
            <a:r>
              <a:rPr lang="en-GB" sz="1100" dirty="0"/>
              <a:t>General Motors</a:t>
            </a:r>
          </a:p>
        </p:txBody>
      </p:sp>
      <p:sp>
        <p:nvSpPr>
          <p:cNvPr id="9" name="TextBox 8">
            <a:extLst>
              <a:ext uri="{FF2B5EF4-FFF2-40B4-BE49-F238E27FC236}">
                <a16:creationId xmlns:a16="http://schemas.microsoft.com/office/drawing/2014/main" id="{41FCCEF8-DCB1-E7A2-9544-2DC5052792F1}"/>
              </a:ext>
            </a:extLst>
          </p:cNvPr>
          <p:cNvSpPr txBox="1"/>
          <p:nvPr/>
        </p:nvSpPr>
        <p:spPr>
          <a:xfrm>
            <a:off x="5580716" y="4517355"/>
            <a:ext cx="579005" cy="261610"/>
          </a:xfrm>
          <a:prstGeom prst="rect">
            <a:avLst/>
          </a:prstGeom>
          <a:noFill/>
        </p:spPr>
        <p:txBody>
          <a:bodyPr wrap="none" rtlCol="0">
            <a:spAutoFit/>
          </a:bodyPr>
          <a:lstStyle/>
          <a:p>
            <a:r>
              <a:rPr lang="en-GB" sz="1100" dirty="0"/>
              <a:t>Toyota</a:t>
            </a:r>
          </a:p>
        </p:txBody>
      </p:sp>
      <p:sp>
        <p:nvSpPr>
          <p:cNvPr id="10" name="TextBox 9">
            <a:extLst>
              <a:ext uri="{FF2B5EF4-FFF2-40B4-BE49-F238E27FC236}">
                <a16:creationId xmlns:a16="http://schemas.microsoft.com/office/drawing/2014/main" id="{8631C38F-E3AE-B8D7-996A-3825B547AAF0}"/>
              </a:ext>
            </a:extLst>
          </p:cNvPr>
          <p:cNvSpPr txBox="1"/>
          <p:nvPr/>
        </p:nvSpPr>
        <p:spPr>
          <a:xfrm>
            <a:off x="3593801" y="6477600"/>
            <a:ext cx="561372" cy="261610"/>
          </a:xfrm>
          <a:prstGeom prst="rect">
            <a:avLst/>
          </a:prstGeom>
          <a:noFill/>
        </p:spPr>
        <p:txBody>
          <a:bodyPr wrap="none" rtlCol="0">
            <a:spAutoFit/>
          </a:bodyPr>
          <a:lstStyle/>
          <a:p>
            <a:r>
              <a:rPr lang="en-GB" sz="1100" dirty="0"/>
              <a:t>Honda</a:t>
            </a:r>
          </a:p>
        </p:txBody>
      </p:sp>
    </p:spTree>
    <p:extLst>
      <p:ext uri="{BB962C8B-B14F-4D97-AF65-F5344CB8AC3E}">
        <p14:creationId xmlns:p14="http://schemas.microsoft.com/office/powerpoint/2010/main" val="526831807"/>
      </p:ext>
    </p:extLst>
  </p:cSld>
  <p:clrMapOvr>
    <a:masterClrMapping/>
  </p:clrMapOvr>
  <mc:AlternateContent xmlns:mc="http://schemas.openxmlformats.org/markup-compatibility/2006" xmlns:p14="http://schemas.microsoft.com/office/powerpoint/2010/main">
    <mc:Choice Requires="p14">
      <p:transition spd="slow" p14:dur="2000" advTm="11971"/>
    </mc:Choice>
    <mc:Fallback xmlns="">
      <p:transition spd="slow" advTm="1197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ECDB-83D7-8F5F-AB78-305529819ADA}"/>
              </a:ext>
            </a:extLst>
          </p:cNvPr>
          <p:cNvSpPr>
            <a:spLocks noGrp="1"/>
          </p:cNvSpPr>
          <p:nvPr>
            <p:ph type="title"/>
          </p:nvPr>
        </p:nvSpPr>
        <p:spPr/>
        <p:txBody>
          <a:bodyPr/>
          <a:lstStyle/>
          <a:p>
            <a:r>
              <a:rPr lang="en-GB" b="1" dirty="0"/>
              <a:t>Outliers Overview</a:t>
            </a:r>
          </a:p>
        </p:txBody>
      </p:sp>
      <p:pic>
        <p:nvPicPr>
          <p:cNvPr id="18434" name="Picture 2">
            <a:extLst>
              <a:ext uri="{FF2B5EF4-FFF2-40B4-BE49-F238E27FC236}">
                <a16:creationId xmlns:a16="http://schemas.microsoft.com/office/drawing/2014/main" id="{B3F6E0B5-26CD-5414-7F86-53167E2A2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069" y="1531725"/>
            <a:ext cx="6905280" cy="4578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CEB526-F48A-F4FD-4BF1-710270E6A7F8}"/>
              </a:ext>
            </a:extLst>
          </p:cNvPr>
          <p:cNvSpPr txBox="1"/>
          <p:nvPr/>
        </p:nvSpPr>
        <p:spPr>
          <a:xfrm>
            <a:off x="8205218" y="1393371"/>
            <a:ext cx="3551353" cy="5078313"/>
          </a:xfrm>
          <a:prstGeom prst="rect">
            <a:avLst/>
          </a:prstGeom>
          <a:noFill/>
        </p:spPr>
        <p:txBody>
          <a:bodyPr wrap="square" rtlCol="0">
            <a:spAutoFit/>
          </a:bodyPr>
          <a:lstStyle/>
          <a:p>
            <a:r>
              <a:rPr lang="en-GB" b="1" dirty="0"/>
              <a:t>Volume:</a:t>
            </a:r>
            <a:endParaRPr lang="en-GB" dirty="0"/>
          </a:p>
          <a:p>
            <a:pPr marL="285750" indent="-285750">
              <a:buFont typeface="Arial" panose="020B0604020202020204" pitchFamily="34" charset="0"/>
              <a:buChar char="•"/>
            </a:pPr>
            <a:r>
              <a:rPr lang="en-GB" dirty="0"/>
              <a:t>All stocks exhibit outliers, indicating trading volume variability.</a:t>
            </a:r>
          </a:p>
          <a:p>
            <a:endParaRPr lang="en-GB" dirty="0"/>
          </a:p>
          <a:p>
            <a:r>
              <a:rPr lang="en-GB" b="1" dirty="0"/>
              <a:t>Close Price:</a:t>
            </a:r>
            <a:endParaRPr lang="en-GB" dirty="0"/>
          </a:p>
          <a:p>
            <a:pPr marL="285750" indent="-285750">
              <a:buFont typeface="Arial" panose="020B0604020202020204" pitchFamily="34" charset="0"/>
              <a:buChar char="•"/>
            </a:pPr>
            <a:r>
              <a:rPr lang="en-GB" dirty="0"/>
              <a:t>Tesla consistently has numerous outliers above the maximum whisker.</a:t>
            </a:r>
          </a:p>
          <a:p>
            <a:pPr marL="285750" indent="-285750">
              <a:buFont typeface="Arial" panose="020B0604020202020204" pitchFamily="34" charset="0"/>
              <a:buChar char="•"/>
            </a:pPr>
            <a:r>
              <a:rPr lang="en-GB" dirty="0"/>
              <a:t>GM and HMC show fewer outliers.</a:t>
            </a:r>
          </a:p>
          <a:p>
            <a:pPr marL="285750" indent="-285750">
              <a:buFont typeface="Arial" panose="020B0604020202020204" pitchFamily="34" charset="0"/>
              <a:buChar char="•"/>
            </a:pPr>
            <a:r>
              <a:rPr lang="en-GB" dirty="0"/>
              <a:t>F and TM have no outliers in the close price column.</a:t>
            </a:r>
          </a:p>
          <a:p>
            <a:endParaRPr lang="en-GB" dirty="0"/>
          </a:p>
          <a:p>
            <a:r>
              <a:rPr lang="en-GB" b="1" dirty="0"/>
              <a:t>Significance:</a:t>
            </a:r>
          </a:p>
          <a:p>
            <a:pPr marL="285750" indent="-285750">
              <a:buFont typeface="Arial" panose="020B0604020202020204" pitchFamily="34" charset="0"/>
              <a:buChar char="•"/>
            </a:pPr>
            <a:r>
              <a:rPr lang="en-GB" dirty="0"/>
              <a:t>Outlier patterns offer insights into stock behaviour, with Tesla standing out prominently.</a:t>
            </a:r>
          </a:p>
        </p:txBody>
      </p:sp>
    </p:spTree>
    <p:extLst>
      <p:ext uri="{BB962C8B-B14F-4D97-AF65-F5344CB8AC3E}">
        <p14:creationId xmlns:p14="http://schemas.microsoft.com/office/powerpoint/2010/main" val="1442593619"/>
      </p:ext>
    </p:extLst>
  </p:cSld>
  <p:clrMapOvr>
    <a:masterClrMapping/>
  </p:clrMapOvr>
  <mc:AlternateContent xmlns:mc="http://schemas.openxmlformats.org/markup-compatibility/2006" xmlns:p14="http://schemas.microsoft.com/office/powerpoint/2010/main">
    <mc:Choice Requires="p14">
      <p:transition spd="slow" p14:dur="2000" advTm="35341"/>
    </mc:Choice>
    <mc:Fallback xmlns="">
      <p:transition spd="slow" advTm="3534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s and plots layered on a blue digital screen">
            <a:extLst>
              <a:ext uri="{FF2B5EF4-FFF2-40B4-BE49-F238E27FC236}">
                <a16:creationId xmlns:a16="http://schemas.microsoft.com/office/drawing/2014/main" id="{0F4103AC-5C54-6C76-1BDE-BA6E875EBA7A}"/>
              </a:ext>
            </a:extLst>
          </p:cNvPr>
          <p:cNvPicPr>
            <a:picLocks noChangeAspect="1"/>
          </p:cNvPicPr>
          <p:nvPr/>
        </p:nvPicPr>
        <p:blipFill rotWithShape="1">
          <a:blip r:embed="rId3">
            <a:alphaModFix amt="50000"/>
          </a:blip>
          <a:srcRect t="5111" b="19889"/>
          <a:stretch/>
        </p:blipFill>
        <p:spPr>
          <a:xfrm>
            <a:off x="20" y="1"/>
            <a:ext cx="12191980" cy="6857999"/>
          </a:xfrm>
          <a:prstGeom prst="rect">
            <a:avLst/>
          </a:prstGeom>
        </p:spPr>
      </p:pic>
      <p:sp>
        <p:nvSpPr>
          <p:cNvPr id="2" name="Title 1">
            <a:extLst>
              <a:ext uri="{FF2B5EF4-FFF2-40B4-BE49-F238E27FC236}">
                <a16:creationId xmlns:a16="http://schemas.microsoft.com/office/drawing/2014/main" id="{D4D4C72E-A374-093C-A4F4-624391D2CFA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a:solidFill>
                  <a:srgbClr val="FFFFFF"/>
                </a:solidFill>
              </a:rPr>
              <a:t>Step 2</a:t>
            </a:r>
            <a:br>
              <a:rPr lang="en-US" sz="6000" b="1">
                <a:solidFill>
                  <a:srgbClr val="FFFFFF"/>
                </a:solidFill>
              </a:rPr>
            </a:br>
            <a:r>
              <a:rPr lang="en-US" sz="6000" b="1">
                <a:solidFill>
                  <a:srgbClr val="FFFFFF"/>
                </a:solidFill>
              </a:rPr>
              <a:t>Predictive Analysis</a:t>
            </a:r>
          </a:p>
        </p:txBody>
      </p:sp>
    </p:spTree>
    <p:extLst>
      <p:ext uri="{BB962C8B-B14F-4D97-AF65-F5344CB8AC3E}">
        <p14:creationId xmlns:p14="http://schemas.microsoft.com/office/powerpoint/2010/main" val="911446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52"/>
    </mc:Choice>
    <mc:Fallback xmlns="">
      <p:transition spd="slow" advTm="5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0BF08-EAFD-9D5A-2029-C1BA4178AC4D}"/>
              </a:ext>
            </a:extLst>
          </p:cNvPr>
          <p:cNvSpPr>
            <a:spLocks noGrp="1"/>
          </p:cNvSpPr>
          <p:nvPr>
            <p:ph type="title"/>
          </p:nvPr>
        </p:nvSpPr>
        <p:spPr>
          <a:xfrm>
            <a:off x="838200" y="256674"/>
            <a:ext cx="10515600" cy="920667"/>
          </a:xfrm>
        </p:spPr>
        <p:txBody>
          <a:bodyPr/>
          <a:lstStyle/>
          <a:p>
            <a:pPr algn="ctr"/>
            <a:r>
              <a:rPr lang="en-GB" b="1" dirty="0"/>
              <a:t>Long Short-Term Memory (LSTM)</a:t>
            </a:r>
          </a:p>
        </p:txBody>
      </p:sp>
      <p:sp>
        <p:nvSpPr>
          <p:cNvPr id="3" name="Content Placeholder 2">
            <a:extLst>
              <a:ext uri="{FF2B5EF4-FFF2-40B4-BE49-F238E27FC236}">
                <a16:creationId xmlns:a16="http://schemas.microsoft.com/office/drawing/2014/main" id="{D2CBFC5A-B96D-A79E-FC58-0C5537EEF97A}"/>
              </a:ext>
            </a:extLst>
          </p:cNvPr>
          <p:cNvSpPr>
            <a:spLocks noGrp="1"/>
          </p:cNvSpPr>
          <p:nvPr>
            <p:ph idx="1"/>
          </p:nvPr>
        </p:nvSpPr>
        <p:spPr>
          <a:xfrm>
            <a:off x="641684" y="1026695"/>
            <a:ext cx="10712116" cy="5399589"/>
          </a:xfrm>
        </p:spPr>
        <p:txBody>
          <a:bodyPr>
            <a:noAutofit/>
          </a:bodyPr>
          <a:lstStyle/>
          <a:p>
            <a:pPr marL="0" indent="0" algn="just">
              <a:buNone/>
            </a:pPr>
            <a:r>
              <a:rPr lang="en-GB" sz="1800" dirty="0"/>
              <a:t>The Long Short-Term Memory (LSTM) model is a type of recurrent neural network (RNN) designed for sequential data. It excels in capturing long-term dependencies, mitigating vanishing gradient issues, and handling time series forecasting.</a:t>
            </a:r>
          </a:p>
          <a:p>
            <a:pPr marL="0" indent="0" algn="just">
              <a:buNone/>
            </a:pPr>
            <a:endParaRPr lang="en-GB" sz="1800" dirty="0"/>
          </a:p>
          <a:p>
            <a:pPr marL="0" indent="0" algn="just">
              <a:buNone/>
            </a:pPr>
            <a:r>
              <a:rPr lang="en-GB" sz="1800" b="1" dirty="0"/>
              <a:t>Sequential Data Handling:</a:t>
            </a:r>
          </a:p>
          <a:p>
            <a:pPr algn="just"/>
            <a:r>
              <a:rPr lang="en-GB" sz="1800" dirty="0"/>
              <a:t>LSTM excels at processing sequences, a critical feature for analysing the sequential nature of stock price data.</a:t>
            </a:r>
          </a:p>
          <a:p>
            <a:pPr marL="0" indent="0" algn="just">
              <a:buNone/>
            </a:pPr>
            <a:r>
              <a:rPr lang="en-GB" sz="1800" b="1" dirty="0"/>
              <a:t>Long-Term Dependency Capture:</a:t>
            </a:r>
          </a:p>
          <a:p>
            <a:pPr algn="just"/>
            <a:r>
              <a:rPr lang="en-GB" sz="1800" dirty="0"/>
              <a:t>The model effectively captures long-term dependencies in stock prices, accommodating the complex patterns observed in financial time series.</a:t>
            </a:r>
          </a:p>
          <a:p>
            <a:pPr marL="0" indent="0" algn="just">
              <a:buNone/>
            </a:pPr>
            <a:r>
              <a:rPr lang="en-GB" sz="1800" b="1" dirty="0"/>
              <a:t>Mitigation of Vanishing Gradient:</a:t>
            </a:r>
          </a:p>
          <a:p>
            <a:pPr algn="just"/>
            <a:r>
              <a:rPr lang="en-GB" sz="1800" dirty="0"/>
              <a:t>LSTM's architecture addresses the vanishing gradient problem, enhancing its ability to learn and retain information over extended periods.</a:t>
            </a:r>
          </a:p>
          <a:p>
            <a:pPr marL="0" indent="0" algn="just">
              <a:buNone/>
            </a:pPr>
            <a:r>
              <a:rPr lang="en-GB" sz="1800" b="1" dirty="0"/>
              <a:t>Flexibility for Experimentation:</a:t>
            </a:r>
          </a:p>
          <a:p>
            <a:pPr algn="just"/>
            <a:r>
              <a:rPr lang="en-GB" sz="1800" dirty="0"/>
              <a:t>The LSTM model offers flexibility in hyperparameter tuning, allowing for experimentation to adapt the model to diverse datasets and prediction tasks in the stock market.</a:t>
            </a:r>
          </a:p>
        </p:txBody>
      </p:sp>
    </p:spTree>
    <p:extLst>
      <p:ext uri="{BB962C8B-B14F-4D97-AF65-F5344CB8AC3E}">
        <p14:creationId xmlns:p14="http://schemas.microsoft.com/office/powerpoint/2010/main" val="3706541052"/>
      </p:ext>
    </p:extLst>
  </p:cSld>
  <p:clrMapOvr>
    <a:masterClrMapping/>
  </p:clrMapOvr>
  <mc:AlternateContent xmlns:mc="http://schemas.openxmlformats.org/markup-compatibility/2006" xmlns:p14="http://schemas.microsoft.com/office/powerpoint/2010/main">
    <mc:Choice Requires="p14">
      <p:transition spd="slow" p14:dur="2000" advTm="23732"/>
    </mc:Choice>
    <mc:Fallback xmlns="">
      <p:transition spd="slow" advTm="2373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0DC8D-B05D-6FDD-6990-62110E01BB3F}"/>
              </a:ext>
            </a:extLst>
          </p:cNvPr>
          <p:cNvSpPr>
            <a:spLocks noGrp="1"/>
          </p:cNvSpPr>
          <p:nvPr>
            <p:ph type="title"/>
          </p:nvPr>
        </p:nvSpPr>
        <p:spPr>
          <a:xfrm>
            <a:off x="761803" y="350196"/>
            <a:ext cx="4646904" cy="1624520"/>
          </a:xfrm>
        </p:spPr>
        <p:txBody>
          <a:bodyPr anchor="ctr">
            <a:normAutofit/>
          </a:bodyPr>
          <a:lstStyle/>
          <a:p>
            <a:r>
              <a:rPr lang="en-GB" sz="4000" b="1"/>
              <a:t>Steps of The Predictive Analysis</a:t>
            </a:r>
          </a:p>
        </p:txBody>
      </p:sp>
      <p:sp>
        <p:nvSpPr>
          <p:cNvPr id="3" name="Content Placeholder 2">
            <a:extLst>
              <a:ext uri="{FF2B5EF4-FFF2-40B4-BE49-F238E27FC236}">
                <a16:creationId xmlns:a16="http://schemas.microsoft.com/office/drawing/2014/main" id="{FC90CD7A-2912-5E1F-4751-C80FF085E566}"/>
              </a:ext>
            </a:extLst>
          </p:cNvPr>
          <p:cNvSpPr>
            <a:spLocks noGrp="1"/>
          </p:cNvSpPr>
          <p:nvPr>
            <p:ph idx="1"/>
          </p:nvPr>
        </p:nvSpPr>
        <p:spPr>
          <a:xfrm>
            <a:off x="761802" y="2743200"/>
            <a:ext cx="4646905" cy="3613149"/>
          </a:xfrm>
        </p:spPr>
        <p:txBody>
          <a:bodyPr anchor="ctr">
            <a:normAutofit/>
          </a:bodyPr>
          <a:lstStyle/>
          <a:p>
            <a:pPr marL="514350" indent="-514350">
              <a:buFont typeface="+mj-lt"/>
              <a:buAutoNum type="arabicPeriod"/>
            </a:pPr>
            <a:r>
              <a:rPr lang="en-GB" sz="2000"/>
              <a:t>Import Essential Libraries</a:t>
            </a:r>
          </a:p>
          <a:p>
            <a:pPr marL="514350" indent="-514350">
              <a:buFont typeface="+mj-lt"/>
              <a:buAutoNum type="arabicPeriod"/>
            </a:pPr>
            <a:r>
              <a:rPr lang="en-GB" sz="2000"/>
              <a:t>Data Preprocessing</a:t>
            </a:r>
          </a:p>
          <a:p>
            <a:pPr marL="514350" indent="-514350">
              <a:buFont typeface="+mj-lt"/>
              <a:buAutoNum type="arabicPeriod"/>
            </a:pPr>
            <a:r>
              <a:rPr lang="en-GB" sz="2000"/>
              <a:t>Split Data &amp; Sequence Generation</a:t>
            </a:r>
          </a:p>
          <a:p>
            <a:pPr marL="514350" indent="-514350">
              <a:buFont typeface="+mj-lt"/>
              <a:buAutoNum type="arabicPeriod"/>
            </a:pPr>
            <a:r>
              <a:rPr lang="en-GB" sz="2000"/>
              <a:t>Build LSTM Model</a:t>
            </a:r>
          </a:p>
          <a:p>
            <a:pPr marL="514350" indent="-514350">
              <a:buFont typeface="+mj-lt"/>
              <a:buAutoNum type="arabicPeriod"/>
            </a:pPr>
            <a:r>
              <a:rPr lang="en-GB" sz="2000"/>
              <a:t>Compile and Initialize Model</a:t>
            </a:r>
          </a:p>
          <a:p>
            <a:pPr marL="514350" indent="-514350">
              <a:buFont typeface="+mj-lt"/>
              <a:buAutoNum type="arabicPeriod"/>
            </a:pPr>
            <a:r>
              <a:rPr lang="en-GB" sz="2000"/>
              <a:t>Train Model</a:t>
            </a:r>
          </a:p>
          <a:p>
            <a:pPr marL="514350" indent="-514350">
              <a:buFont typeface="+mj-lt"/>
              <a:buAutoNum type="arabicPeriod"/>
            </a:pPr>
            <a:r>
              <a:rPr lang="en-GB" sz="2000"/>
              <a:t>Evaluate the Performance</a:t>
            </a:r>
          </a:p>
        </p:txBody>
      </p:sp>
      <p:pic>
        <p:nvPicPr>
          <p:cNvPr id="5" name="Picture 4" descr="Wooden blocks stacked to create a bar graph">
            <a:extLst>
              <a:ext uri="{FF2B5EF4-FFF2-40B4-BE49-F238E27FC236}">
                <a16:creationId xmlns:a16="http://schemas.microsoft.com/office/drawing/2014/main" id="{CBB75B85-9608-6A2A-A1A3-083EC43781A4}"/>
              </a:ext>
            </a:extLst>
          </p:cNvPr>
          <p:cNvPicPr>
            <a:picLocks noChangeAspect="1"/>
          </p:cNvPicPr>
          <p:nvPr/>
        </p:nvPicPr>
        <p:blipFill rotWithShape="1">
          <a:blip r:embed="rId2"/>
          <a:srcRect l="25671" r="14928" b="-2"/>
          <a:stretch/>
        </p:blipFill>
        <p:spPr>
          <a:xfrm>
            <a:off x="6096000" y="1"/>
            <a:ext cx="6102825" cy="6858000"/>
          </a:xfrm>
          <a:prstGeom prst="rect">
            <a:avLst/>
          </a:prstGeom>
        </p:spPr>
      </p:pic>
    </p:spTree>
    <p:extLst>
      <p:ext uri="{BB962C8B-B14F-4D97-AF65-F5344CB8AC3E}">
        <p14:creationId xmlns:p14="http://schemas.microsoft.com/office/powerpoint/2010/main" val="1967636841"/>
      </p:ext>
    </p:extLst>
  </p:cSld>
  <p:clrMapOvr>
    <a:masterClrMapping/>
  </p:clrMapOvr>
  <mc:AlternateContent xmlns:mc="http://schemas.openxmlformats.org/markup-compatibility/2006" xmlns:p14="http://schemas.microsoft.com/office/powerpoint/2010/main">
    <mc:Choice Requires="p14">
      <p:transition spd="slow" p14:dur="2000" advTm="10532"/>
    </mc:Choice>
    <mc:Fallback xmlns="">
      <p:transition spd="slow" advTm="1053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4102-223A-5629-99DD-2261476C4D24}"/>
              </a:ext>
            </a:extLst>
          </p:cNvPr>
          <p:cNvSpPr>
            <a:spLocks noGrp="1"/>
          </p:cNvSpPr>
          <p:nvPr>
            <p:ph type="title"/>
          </p:nvPr>
        </p:nvSpPr>
        <p:spPr>
          <a:xfrm>
            <a:off x="838200" y="365125"/>
            <a:ext cx="10515600" cy="807459"/>
          </a:xfrm>
        </p:spPr>
        <p:txBody>
          <a:bodyPr/>
          <a:lstStyle/>
          <a:p>
            <a:r>
              <a:rPr lang="en-GB" b="1" dirty="0"/>
              <a:t>Feature Description</a:t>
            </a:r>
          </a:p>
        </p:txBody>
      </p:sp>
      <p:sp>
        <p:nvSpPr>
          <p:cNvPr id="3" name="Content Placeholder 2">
            <a:extLst>
              <a:ext uri="{FF2B5EF4-FFF2-40B4-BE49-F238E27FC236}">
                <a16:creationId xmlns:a16="http://schemas.microsoft.com/office/drawing/2014/main" id="{662895C9-4F12-F308-3CB7-CC4DF0E39290}"/>
              </a:ext>
            </a:extLst>
          </p:cNvPr>
          <p:cNvSpPr>
            <a:spLocks noGrp="1"/>
          </p:cNvSpPr>
          <p:nvPr>
            <p:ph idx="1"/>
          </p:nvPr>
        </p:nvSpPr>
        <p:spPr>
          <a:xfrm>
            <a:off x="838200" y="1172584"/>
            <a:ext cx="10984454" cy="2816766"/>
          </a:xfrm>
        </p:spPr>
        <p:txBody>
          <a:bodyPr>
            <a:noAutofit/>
          </a:bodyPr>
          <a:lstStyle/>
          <a:p>
            <a:r>
              <a:rPr lang="en-GB" sz="1600" dirty="0"/>
              <a:t>Date: Represents the temporal aspect, indicating specific points in time.</a:t>
            </a:r>
          </a:p>
          <a:p>
            <a:r>
              <a:rPr lang="en-GB" sz="1600" dirty="0"/>
              <a:t>Volume: Reflects the trading activity, representing the total number of shares traded during a specific period.</a:t>
            </a:r>
          </a:p>
          <a:p>
            <a:r>
              <a:rPr lang="en-GB" sz="1600" dirty="0"/>
              <a:t>Open: Indicates the opening value of a stock, i.e., the initial price when trading begins.</a:t>
            </a:r>
          </a:p>
          <a:p>
            <a:r>
              <a:rPr lang="en-GB" sz="1600" dirty="0"/>
              <a:t>High: Represents the highest value of a stock during a given trading day.</a:t>
            </a:r>
          </a:p>
          <a:p>
            <a:r>
              <a:rPr lang="en-GB" sz="1600" dirty="0"/>
              <a:t>Low: Represents the lowest value of a stock during a given trading day.</a:t>
            </a:r>
          </a:p>
          <a:p>
            <a:r>
              <a:rPr lang="en-GB" sz="1600" dirty="0"/>
              <a:t>Close: Reflects the closing value of a stock, i.e., the price at the end of the trading day.</a:t>
            </a:r>
          </a:p>
          <a:p>
            <a:r>
              <a:rPr lang="en-GB" sz="1600" dirty="0" err="1"/>
              <a:t>Adjclose</a:t>
            </a:r>
            <a:r>
              <a:rPr lang="en-GB" sz="1600" dirty="0"/>
              <a:t>: Likely represents an adjusted closing value, accounting for corporate actions like dividends and stock splits.</a:t>
            </a:r>
          </a:p>
          <a:p>
            <a:r>
              <a:rPr lang="en-GB" sz="1600" dirty="0"/>
              <a:t>Symbol: Identifies the stock associated with the financial data.</a:t>
            </a:r>
          </a:p>
          <a:p>
            <a:endParaRPr lang="en-GB" sz="1600" dirty="0"/>
          </a:p>
        </p:txBody>
      </p:sp>
      <p:sp>
        <p:nvSpPr>
          <p:cNvPr id="4" name="Title 1">
            <a:extLst>
              <a:ext uri="{FF2B5EF4-FFF2-40B4-BE49-F238E27FC236}">
                <a16:creationId xmlns:a16="http://schemas.microsoft.com/office/drawing/2014/main" id="{5D34C5D2-A0EB-2221-FBCE-21B7DAE34713}"/>
              </a:ext>
            </a:extLst>
          </p:cNvPr>
          <p:cNvSpPr txBox="1">
            <a:spLocks/>
          </p:cNvSpPr>
          <p:nvPr/>
        </p:nvSpPr>
        <p:spPr>
          <a:xfrm>
            <a:off x="883022" y="4154958"/>
            <a:ext cx="10515600" cy="8074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Feature Categorization</a:t>
            </a:r>
          </a:p>
        </p:txBody>
      </p:sp>
      <p:sp>
        <p:nvSpPr>
          <p:cNvPr id="5" name="Content Placeholder 2">
            <a:extLst>
              <a:ext uri="{FF2B5EF4-FFF2-40B4-BE49-F238E27FC236}">
                <a16:creationId xmlns:a16="http://schemas.microsoft.com/office/drawing/2014/main" id="{5298068B-D3D9-488A-D623-BD92A7C8B0C4}"/>
              </a:ext>
            </a:extLst>
          </p:cNvPr>
          <p:cNvSpPr txBox="1">
            <a:spLocks/>
          </p:cNvSpPr>
          <p:nvPr/>
        </p:nvSpPr>
        <p:spPr>
          <a:xfrm>
            <a:off x="883022" y="5108713"/>
            <a:ext cx="10984454" cy="13859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Temporal Features: Date</a:t>
            </a:r>
          </a:p>
          <a:p>
            <a:r>
              <a:rPr lang="en-GB" sz="1600" dirty="0"/>
              <a:t>Quantitative Features:</a:t>
            </a:r>
          </a:p>
          <a:p>
            <a:r>
              <a:rPr lang="en-GB" sz="1600" dirty="0"/>
              <a:t>Continuous: Volume, Open, High, Low, Close, </a:t>
            </a:r>
            <a:r>
              <a:rPr lang="en-GB" sz="1600" dirty="0" err="1"/>
              <a:t>Adjclose</a:t>
            </a:r>
            <a:endParaRPr lang="en-GB" sz="1600" dirty="0"/>
          </a:p>
          <a:p>
            <a:r>
              <a:rPr lang="en-GB" sz="1600" dirty="0"/>
              <a:t>Qualitative Features: Symbol</a:t>
            </a:r>
          </a:p>
        </p:txBody>
      </p:sp>
    </p:spTree>
    <p:extLst>
      <p:ext uri="{BB962C8B-B14F-4D97-AF65-F5344CB8AC3E}">
        <p14:creationId xmlns:p14="http://schemas.microsoft.com/office/powerpoint/2010/main" val="1230602181"/>
      </p:ext>
    </p:extLst>
  </p:cSld>
  <p:clrMapOvr>
    <a:masterClrMapping/>
  </p:clrMapOvr>
  <mc:AlternateContent xmlns:mc="http://schemas.openxmlformats.org/markup-compatibility/2006" xmlns:p14="http://schemas.microsoft.com/office/powerpoint/2010/main">
    <mc:Choice Requires="p14">
      <p:transition spd="slow" p14:dur="2000" advTm="29412"/>
    </mc:Choice>
    <mc:Fallback xmlns="">
      <p:transition spd="slow" advTm="2941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E5F5-8446-E197-B0EB-A8BAEAC5640D}"/>
              </a:ext>
            </a:extLst>
          </p:cNvPr>
          <p:cNvSpPr>
            <a:spLocks noGrp="1"/>
          </p:cNvSpPr>
          <p:nvPr>
            <p:ph type="title"/>
          </p:nvPr>
        </p:nvSpPr>
        <p:spPr>
          <a:xfrm>
            <a:off x="1110343" y="379639"/>
            <a:ext cx="10515600" cy="687161"/>
          </a:xfrm>
        </p:spPr>
        <p:txBody>
          <a:bodyPr>
            <a:normAutofit fontScale="90000"/>
          </a:bodyPr>
          <a:lstStyle/>
          <a:p>
            <a:r>
              <a:rPr lang="en-GB" b="1" dirty="0"/>
              <a:t>Step1 : Import Essential Libraries </a:t>
            </a:r>
          </a:p>
        </p:txBody>
      </p:sp>
      <p:pic>
        <p:nvPicPr>
          <p:cNvPr id="5" name="Picture 4">
            <a:extLst>
              <a:ext uri="{FF2B5EF4-FFF2-40B4-BE49-F238E27FC236}">
                <a16:creationId xmlns:a16="http://schemas.microsoft.com/office/drawing/2014/main" id="{8AE24B8B-065D-A35E-18BA-28901AA2C169}"/>
              </a:ext>
            </a:extLst>
          </p:cNvPr>
          <p:cNvPicPr>
            <a:picLocks noChangeAspect="1"/>
          </p:cNvPicPr>
          <p:nvPr/>
        </p:nvPicPr>
        <p:blipFill rotWithShape="1">
          <a:blip r:embed="rId3"/>
          <a:srcRect r="43934" b="1602"/>
          <a:stretch/>
        </p:blipFill>
        <p:spPr>
          <a:xfrm>
            <a:off x="1068160" y="1868210"/>
            <a:ext cx="5492297" cy="3937504"/>
          </a:xfrm>
          <a:prstGeom prst="rect">
            <a:avLst/>
          </a:prstGeom>
        </p:spPr>
      </p:pic>
      <p:sp>
        <p:nvSpPr>
          <p:cNvPr id="6" name="TextBox 5">
            <a:extLst>
              <a:ext uri="{FF2B5EF4-FFF2-40B4-BE49-F238E27FC236}">
                <a16:creationId xmlns:a16="http://schemas.microsoft.com/office/drawing/2014/main" id="{9317AC33-135D-B29B-C16C-F2770B4B685A}"/>
              </a:ext>
            </a:extLst>
          </p:cNvPr>
          <p:cNvSpPr txBox="1"/>
          <p:nvPr/>
        </p:nvSpPr>
        <p:spPr>
          <a:xfrm>
            <a:off x="6981372" y="1868210"/>
            <a:ext cx="4804228" cy="4524315"/>
          </a:xfrm>
          <a:prstGeom prst="rect">
            <a:avLst/>
          </a:prstGeom>
          <a:noFill/>
        </p:spPr>
        <p:txBody>
          <a:bodyPr wrap="square" rtlCol="0">
            <a:spAutoFit/>
          </a:bodyPr>
          <a:lstStyle/>
          <a:p>
            <a:r>
              <a:rPr lang="en-GB" b="1" dirty="0"/>
              <a:t>Data Processing:</a:t>
            </a:r>
          </a:p>
          <a:p>
            <a:pPr marL="285750" indent="-285750">
              <a:buFont typeface="Arial" panose="020B0604020202020204" pitchFamily="34" charset="0"/>
              <a:buChar char="•"/>
            </a:pPr>
            <a:r>
              <a:rPr lang="en-GB" dirty="0"/>
              <a:t>Used versatile libraries (random, datetime, math, </a:t>
            </a:r>
            <a:r>
              <a:rPr lang="en-GB" dirty="0" err="1"/>
              <a:t>matplotlib.dates</a:t>
            </a:r>
            <a:r>
              <a:rPr lang="en-GB" dirty="0"/>
              <a:t>) for data handling and visualization.</a:t>
            </a:r>
          </a:p>
          <a:p>
            <a:endParaRPr lang="en-GB" dirty="0"/>
          </a:p>
          <a:p>
            <a:r>
              <a:rPr lang="en-GB" b="1" dirty="0"/>
              <a:t>Model Training:</a:t>
            </a:r>
          </a:p>
          <a:p>
            <a:pPr marL="285750" indent="-285750">
              <a:buFont typeface="Arial" panose="020B0604020202020204" pitchFamily="34" charset="0"/>
              <a:buChar char="•"/>
            </a:pPr>
            <a:r>
              <a:rPr lang="en-GB" dirty="0"/>
              <a:t>Employed </a:t>
            </a:r>
            <a:r>
              <a:rPr lang="en-GB" dirty="0" err="1"/>
              <a:t>MinMaxScaler</a:t>
            </a:r>
            <a:r>
              <a:rPr lang="en-GB" dirty="0"/>
              <a:t> and </a:t>
            </a:r>
            <a:r>
              <a:rPr lang="en-GB" dirty="0" err="1"/>
              <a:t>mean_squared_error</a:t>
            </a:r>
            <a:r>
              <a:rPr lang="en-GB" dirty="0"/>
              <a:t> for preprocessing and evaluation.</a:t>
            </a:r>
          </a:p>
          <a:p>
            <a:pPr marL="285750" indent="-285750">
              <a:buFont typeface="Arial" panose="020B0604020202020204" pitchFamily="34" charset="0"/>
              <a:buChar char="•"/>
            </a:pPr>
            <a:r>
              <a:rPr lang="en-GB" dirty="0"/>
              <a:t>Built LSTM model with Keras, emphasizing simplicity and effectiveness.</a:t>
            </a:r>
          </a:p>
          <a:p>
            <a:endParaRPr lang="en-GB" dirty="0"/>
          </a:p>
          <a:p>
            <a:r>
              <a:rPr lang="en-GB" b="1" dirty="0"/>
              <a:t>Training Process:</a:t>
            </a:r>
            <a:endParaRPr lang="en-GB" dirty="0"/>
          </a:p>
          <a:p>
            <a:pPr marL="285750" indent="-285750">
              <a:buFont typeface="Arial" panose="020B0604020202020204" pitchFamily="34" charset="0"/>
              <a:buChar char="•"/>
            </a:pPr>
            <a:r>
              <a:rPr lang="en-GB" dirty="0"/>
              <a:t>Implemented Keras callbacks (</a:t>
            </a:r>
            <a:r>
              <a:rPr lang="en-GB" dirty="0" err="1"/>
              <a:t>ModelCheckpoint</a:t>
            </a:r>
            <a:r>
              <a:rPr lang="en-GB" dirty="0"/>
              <a:t>, </a:t>
            </a:r>
            <a:r>
              <a:rPr lang="en-GB" dirty="0" err="1"/>
              <a:t>EarlyStopping</a:t>
            </a:r>
            <a:r>
              <a:rPr lang="en-GB" dirty="0"/>
              <a:t>) for efficiency and prevention of overfitting.</a:t>
            </a:r>
          </a:p>
        </p:txBody>
      </p:sp>
    </p:spTree>
    <p:extLst>
      <p:ext uri="{BB962C8B-B14F-4D97-AF65-F5344CB8AC3E}">
        <p14:creationId xmlns:p14="http://schemas.microsoft.com/office/powerpoint/2010/main" val="1354927719"/>
      </p:ext>
    </p:extLst>
  </p:cSld>
  <p:clrMapOvr>
    <a:masterClrMapping/>
  </p:clrMapOvr>
  <mc:AlternateContent xmlns:mc="http://schemas.openxmlformats.org/markup-compatibility/2006" xmlns:p14="http://schemas.microsoft.com/office/powerpoint/2010/main">
    <mc:Choice Requires="p14">
      <p:transition spd="slow" p14:dur="2000" advTm="33063"/>
    </mc:Choice>
    <mc:Fallback xmlns="">
      <p:transition spd="slow" advTm="3306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303AF14E-C91E-8D05-3B24-62CB3C513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343" y="1437490"/>
            <a:ext cx="5275943" cy="366206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41DB444-E647-2A76-E74A-749F12AE845D}"/>
              </a:ext>
            </a:extLst>
          </p:cNvPr>
          <p:cNvSpPr txBox="1">
            <a:spLocks/>
          </p:cNvSpPr>
          <p:nvPr/>
        </p:nvSpPr>
        <p:spPr>
          <a:xfrm>
            <a:off x="965200" y="437696"/>
            <a:ext cx="10515600" cy="687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Step 2 : Data Preprocessing of Ford Data</a:t>
            </a:r>
          </a:p>
        </p:txBody>
      </p:sp>
      <p:sp>
        <p:nvSpPr>
          <p:cNvPr id="7" name="TextBox 6">
            <a:extLst>
              <a:ext uri="{FF2B5EF4-FFF2-40B4-BE49-F238E27FC236}">
                <a16:creationId xmlns:a16="http://schemas.microsoft.com/office/drawing/2014/main" id="{C4EA5755-701D-ABAD-2041-DE08AB10D6DF}"/>
              </a:ext>
            </a:extLst>
          </p:cNvPr>
          <p:cNvSpPr txBox="1"/>
          <p:nvPr/>
        </p:nvSpPr>
        <p:spPr>
          <a:xfrm>
            <a:off x="7750628" y="1501647"/>
            <a:ext cx="3962400" cy="5355312"/>
          </a:xfrm>
          <a:prstGeom prst="rect">
            <a:avLst/>
          </a:prstGeom>
          <a:noFill/>
        </p:spPr>
        <p:txBody>
          <a:bodyPr wrap="square" rtlCol="0">
            <a:spAutoFit/>
          </a:bodyPr>
          <a:lstStyle/>
          <a:p>
            <a:pPr marL="285750" indent="-285750">
              <a:buFont typeface="Arial" panose="020B0604020202020204" pitchFamily="34" charset="0"/>
              <a:buChar char="•"/>
            </a:pPr>
            <a:r>
              <a:rPr lang="en-GB" dirty="0"/>
              <a:t>Generated box plots for each column in the dataset.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Checked for outliers in each feature to assess data distribution.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Specifically examined the box plot for the target variable, which is the stock closing price.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Confirmed that the stock closing price has no outliers based on the box plot analysis and proceeded with the stock closing price as target variable.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Normalized data with </a:t>
            </a:r>
            <a:r>
              <a:rPr lang="en-GB" dirty="0" err="1"/>
              <a:t>MinMaxScaler</a:t>
            </a:r>
            <a:r>
              <a:rPr lang="en-GB" dirty="0"/>
              <a:t> (0,1) for effective model training, transforming </a:t>
            </a:r>
            <a:r>
              <a:rPr lang="en-GB" dirty="0" err="1"/>
              <a:t>n_df</a:t>
            </a:r>
            <a:r>
              <a:rPr lang="en-GB" dirty="0"/>
              <a:t> to </a:t>
            </a:r>
            <a:r>
              <a:rPr lang="en-GB" dirty="0" err="1"/>
              <a:t>scaled_data</a:t>
            </a:r>
            <a:r>
              <a:rPr lang="en-GB" dirty="0"/>
              <a:t>.</a:t>
            </a:r>
          </a:p>
        </p:txBody>
      </p:sp>
      <p:pic>
        <p:nvPicPr>
          <p:cNvPr id="9" name="Picture 8">
            <a:extLst>
              <a:ext uri="{FF2B5EF4-FFF2-40B4-BE49-F238E27FC236}">
                <a16:creationId xmlns:a16="http://schemas.microsoft.com/office/drawing/2014/main" id="{D688F7F4-DCCE-0056-69F6-B43F0EAA895C}"/>
              </a:ext>
            </a:extLst>
          </p:cNvPr>
          <p:cNvPicPr>
            <a:picLocks noChangeAspect="1"/>
          </p:cNvPicPr>
          <p:nvPr/>
        </p:nvPicPr>
        <p:blipFill>
          <a:blip r:embed="rId4"/>
          <a:stretch>
            <a:fillRect/>
          </a:stretch>
        </p:blipFill>
        <p:spPr>
          <a:xfrm>
            <a:off x="965200" y="5363879"/>
            <a:ext cx="5638800" cy="752475"/>
          </a:xfrm>
          <a:prstGeom prst="rect">
            <a:avLst/>
          </a:prstGeom>
        </p:spPr>
      </p:pic>
    </p:spTree>
    <p:extLst>
      <p:ext uri="{BB962C8B-B14F-4D97-AF65-F5344CB8AC3E}">
        <p14:creationId xmlns:p14="http://schemas.microsoft.com/office/powerpoint/2010/main" val="3418847999"/>
      </p:ext>
    </p:extLst>
  </p:cSld>
  <p:clrMapOvr>
    <a:masterClrMapping/>
  </p:clrMapOvr>
  <mc:AlternateContent xmlns:mc="http://schemas.openxmlformats.org/markup-compatibility/2006" xmlns:p14="http://schemas.microsoft.com/office/powerpoint/2010/main">
    <mc:Choice Requires="p14">
      <p:transition spd="slow" p14:dur="2000" advTm="31254"/>
    </mc:Choice>
    <mc:Fallback xmlns="">
      <p:transition spd="slow" advTm="3125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1DB444-E647-2A76-E74A-749F12AE845D}"/>
              </a:ext>
            </a:extLst>
          </p:cNvPr>
          <p:cNvSpPr txBox="1">
            <a:spLocks/>
          </p:cNvSpPr>
          <p:nvPr/>
        </p:nvSpPr>
        <p:spPr>
          <a:xfrm>
            <a:off x="965200" y="437696"/>
            <a:ext cx="10515600" cy="687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Step 3: Split Data &amp; Sequence Generation</a:t>
            </a:r>
          </a:p>
        </p:txBody>
      </p:sp>
      <p:sp>
        <p:nvSpPr>
          <p:cNvPr id="7" name="TextBox 6">
            <a:extLst>
              <a:ext uri="{FF2B5EF4-FFF2-40B4-BE49-F238E27FC236}">
                <a16:creationId xmlns:a16="http://schemas.microsoft.com/office/drawing/2014/main" id="{C4EA5755-701D-ABAD-2041-DE08AB10D6DF}"/>
              </a:ext>
            </a:extLst>
          </p:cNvPr>
          <p:cNvSpPr txBox="1"/>
          <p:nvPr/>
        </p:nvSpPr>
        <p:spPr>
          <a:xfrm>
            <a:off x="6749143" y="1197490"/>
            <a:ext cx="4963885" cy="5632311"/>
          </a:xfrm>
          <a:prstGeom prst="rect">
            <a:avLst/>
          </a:prstGeom>
          <a:noFill/>
        </p:spPr>
        <p:txBody>
          <a:bodyPr wrap="square" rtlCol="0">
            <a:spAutoFit/>
          </a:bodyPr>
          <a:lstStyle/>
          <a:p>
            <a:r>
              <a:rPr lang="en-GB" b="1" dirty="0"/>
              <a:t>Data Splitting:</a:t>
            </a:r>
          </a:p>
          <a:p>
            <a:pPr marL="285750" indent="-285750">
              <a:buFont typeface="Arial" panose="020B0604020202020204" pitchFamily="34" charset="0"/>
              <a:buChar char="•"/>
            </a:pPr>
            <a:r>
              <a:rPr lang="en-GB" dirty="0"/>
              <a:t>Utilized an 80-20 split for training and testing data, ensuring ample data for model training and separate evaluation.</a:t>
            </a:r>
          </a:p>
          <a:p>
            <a:endParaRPr lang="en-GB" dirty="0"/>
          </a:p>
          <a:p>
            <a:r>
              <a:rPr lang="en-GB" b="1" dirty="0"/>
              <a:t>Sequence Generation:</a:t>
            </a:r>
          </a:p>
          <a:p>
            <a:pPr marL="285750" indent="-285750">
              <a:buFont typeface="Arial" panose="020B0604020202020204" pitchFamily="34" charset="0"/>
              <a:buChar char="•"/>
            </a:pPr>
            <a:r>
              <a:rPr lang="en-GB" dirty="0"/>
              <a:t>Created sequences with a focus on the past 100-time steps, enabling the LSTM model to capture temporal dependencies.</a:t>
            </a:r>
          </a:p>
          <a:p>
            <a:endParaRPr lang="en-GB" dirty="0"/>
          </a:p>
          <a:p>
            <a:r>
              <a:rPr lang="en-GB" b="1" dirty="0"/>
              <a:t>Training and Testing Sets:</a:t>
            </a:r>
          </a:p>
          <a:p>
            <a:pPr marL="285750" indent="-285750">
              <a:buFont typeface="Arial" panose="020B0604020202020204" pitchFamily="34" charset="0"/>
              <a:buChar char="•"/>
            </a:pPr>
            <a:r>
              <a:rPr lang="en-GB" dirty="0"/>
              <a:t>Formed sequences (</a:t>
            </a:r>
            <a:r>
              <a:rPr lang="en-GB" dirty="0" err="1"/>
              <a:t>X_train</a:t>
            </a:r>
            <a:r>
              <a:rPr lang="en-GB" dirty="0"/>
              <a:t>, </a:t>
            </a:r>
            <a:r>
              <a:rPr lang="en-GB" dirty="0" err="1"/>
              <a:t>X_test</a:t>
            </a:r>
            <a:r>
              <a:rPr lang="en-GB" dirty="0"/>
              <a:t>) and target values (</a:t>
            </a:r>
            <a:r>
              <a:rPr lang="en-GB" dirty="0" err="1"/>
              <a:t>y_train</a:t>
            </a:r>
            <a:r>
              <a:rPr lang="en-GB" dirty="0"/>
              <a:t>, </a:t>
            </a:r>
            <a:r>
              <a:rPr lang="en-GB" dirty="0" err="1"/>
              <a:t>y_test</a:t>
            </a:r>
            <a:r>
              <a:rPr lang="en-GB" dirty="0"/>
              <a:t>) to train and evaluate the model.</a:t>
            </a:r>
          </a:p>
          <a:p>
            <a:endParaRPr lang="en-GB" dirty="0"/>
          </a:p>
          <a:p>
            <a:r>
              <a:rPr lang="en-GB" b="1" dirty="0"/>
              <a:t>Data Reshaping:</a:t>
            </a:r>
          </a:p>
          <a:p>
            <a:pPr marL="285750" indent="-285750">
              <a:buFont typeface="Arial" panose="020B0604020202020204" pitchFamily="34" charset="0"/>
              <a:buChar char="•"/>
            </a:pPr>
            <a:r>
              <a:rPr lang="en-GB" dirty="0"/>
              <a:t>Reshaped input data to match the LSTM model's [samples, time steps, features] format, facilitating model compatibility and effective learning.</a:t>
            </a:r>
          </a:p>
        </p:txBody>
      </p:sp>
      <p:pic>
        <p:nvPicPr>
          <p:cNvPr id="3" name="Picture 2">
            <a:extLst>
              <a:ext uri="{FF2B5EF4-FFF2-40B4-BE49-F238E27FC236}">
                <a16:creationId xmlns:a16="http://schemas.microsoft.com/office/drawing/2014/main" id="{F5FD9296-57D7-3B66-3BDB-0A71E1569AF3}"/>
              </a:ext>
            </a:extLst>
          </p:cNvPr>
          <p:cNvPicPr>
            <a:picLocks noChangeAspect="1"/>
          </p:cNvPicPr>
          <p:nvPr/>
        </p:nvPicPr>
        <p:blipFill>
          <a:blip r:embed="rId3"/>
          <a:stretch>
            <a:fillRect/>
          </a:stretch>
        </p:blipFill>
        <p:spPr>
          <a:xfrm>
            <a:off x="1203977" y="1197490"/>
            <a:ext cx="5545166" cy="5197414"/>
          </a:xfrm>
          <a:prstGeom prst="rect">
            <a:avLst/>
          </a:prstGeom>
        </p:spPr>
      </p:pic>
    </p:spTree>
    <p:extLst>
      <p:ext uri="{BB962C8B-B14F-4D97-AF65-F5344CB8AC3E}">
        <p14:creationId xmlns:p14="http://schemas.microsoft.com/office/powerpoint/2010/main" val="1900921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1DB444-E647-2A76-E74A-749F12AE845D}"/>
              </a:ext>
            </a:extLst>
          </p:cNvPr>
          <p:cNvSpPr txBox="1">
            <a:spLocks/>
          </p:cNvSpPr>
          <p:nvPr/>
        </p:nvSpPr>
        <p:spPr>
          <a:xfrm>
            <a:off x="965200" y="437696"/>
            <a:ext cx="10515600" cy="687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Step 4: Build the LSTM Model</a:t>
            </a:r>
          </a:p>
        </p:txBody>
      </p:sp>
      <p:sp>
        <p:nvSpPr>
          <p:cNvPr id="7" name="TextBox 6">
            <a:extLst>
              <a:ext uri="{FF2B5EF4-FFF2-40B4-BE49-F238E27FC236}">
                <a16:creationId xmlns:a16="http://schemas.microsoft.com/office/drawing/2014/main" id="{C4EA5755-701D-ABAD-2041-DE08AB10D6DF}"/>
              </a:ext>
            </a:extLst>
          </p:cNvPr>
          <p:cNvSpPr txBox="1"/>
          <p:nvPr/>
        </p:nvSpPr>
        <p:spPr>
          <a:xfrm>
            <a:off x="6408855" y="1197490"/>
            <a:ext cx="5450911" cy="5693866"/>
          </a:xfrm>
          <a:prstGeom prst="rect">
            <a:avLst/>
          </a:prstGeom>
          <a:noFill/>
        </p:spPr>
        <p:txBody>
          <a:bodyPr wrap="square" rtlCol="0">
            <a:spAutoFit/>
          </a:bodyPr>
          <a:lstStyle/>
          <a:p>
            <a:pPr algn="just"/>
            <a:r>
              <a:rPr lang="en-GB" sz="1400" b="1" dirty="0"/>
              <a:t>Sequential Model Setup:</a:t>
            </a:r>
          </a:p>
          <a:p>
            <a:pPr marL="285750" indent="-285750" algn="just">
              <a:buFont typeface="Arial" panose="020B0604020202020204" pitchFamily="34" charset="0"/>
              <a:buChar char="•"/>
            </a:pPr>
            <a:r>
              <a:rPr lang="en-GB" sz="1400" dirty="0"/>
              <a:t>Initialized a sequential model for stacking layers.</a:t>
            </a:r>
          </a:p>
          <a:p>
            <a:pPr algn="just"/>
            <a:endParaRPr lang="en-GB" sz="1400" dirty="0"/>
          </a:p>
          <a:p>
            <a:pPr algn="just"/>
            <a:r>
              <a:rPr lang="en-GB" sz="1400" b="1" dirty="0"/>
              <a:t>LSTM Layers:</a:t>
            </a:r>
          </a:p>
          <a:p>
            <a:pPr marL="285750" indent="-285750" algn="just">
              <a:buFont typeface="Arial" panose="020B0604020202020204" pitchFamily="34" charset="0"/>
              <a:buChar char="•"/>
            </a:pPr>
            <a:r>
              <a:rPr lang="en-GB" sz="1400" dirty="0"/>
              <a:t>Configured three LSTM layers with 50 units each.</a:t>
            </a:r>
          </a:p>
          <a:p>
            <a:pPr marL="285750" indent="-285750" algn="just">
              <a:buFont typeface="Arial" panose="020B0604020202020204" pitchFamily="34" charset="0"/>
              <a:buChar char="•"/>
            </a:pPr>
            <a:r>
              <a:rPr lang="en-GB" sz="1400" dirty="0"/>
              <a:t>Used 'return sequences=True' for capturing temporal patterns.</a:t>
            </a:r>
          </a:p>
          <a:p>
            <a:pPr marL="285750" indent="-285750" algn="just">
              <a:buFont typeface="Arial" panose="020B0604020202020204" pitchFamily="34" charset="0"/>
              <a:buChar char="•"/>
            </a:pPr>
            <a:r>
              <a:rPr lang="en-GB" sz="1400" dirty="0"/>
              <a:t>Added Dropout (20%) after each LSTM layer for regularization.</a:t>
            </a:r>
          </a:p>
          <a:p>
            <a:pPr algn="just"/>
            <a:endParaRPr lang="en-GB" sz="1400" b="1" dirty="0"/>
          </a:p>
          <a:p>
            <a:pPr algn="just"/>
            <a:r>
              <a:rPr lang="en-GB" sz="1400" b="1" dirty="0"/>
              <a:t>Dense Output Layer:</a:t>
            </a:r>
          </a:p>
          <a:p>
            <a:pPr marL="285750" indent="-285750" algn="just">
              <a:buFont typeface="Arial" panose="020B0604020202020204" pitchFamily="34" charset="0"/>
              <a:buChar char="•"/>
            </a:pPr>
            <a:r>
              <a:rPr lang="en-GB" sz="1400" dirty="0"/>
              <a:t>Included a dense output layer with one unit for continuous value prediction.</a:t>
            </a:r>
          </a:p>
          <a:p>
            <a:pPr algn="just"/>
            <a:endParaRPr lang="en-GB" sz="1400" dirty="0"/>
          </a:p>
          <a:p>
            <a:pPr algn="just"/>
            <a:r>
              <a:rPr lang="en-GB" sz="1400" b="1" dirty="0"/>
              <a:t>Input Shape:</a:t>
            </a:r>
          </a:p>
          <a:p>
            <a:pPr marL="285750" indent="-285750" algn="just">
              <a:buFont typeface="Arial" panose="020B0604020202020204" pitchFamily="34" charset="0"/>
              <a:buChar char="•"/>
            </a:pPr>
            <a:r>
              <a:rPr lang="en-GB" sz="1400" dirty="0"/>
              <a:t>Specified input shape as '</a:t>
            </a:r>
            <a:r>
              <a:rPr lang="en-GB" sz="1400" dirty="0" err="1"/>
              <a:t>input_shape</a:t>
            </a:r>
            <a:r>
              <a:rPr lang="en-GB" sz="1400" dirty="0"/>
              <a:t>=(</a:t>
            </a:r>
            <a:r>
              <a:rPr lang="en-GB" sz="1400" dirty="0" err="1"/>
              <a:t>X_train.shape</a:t>
            </a:r>
            <a:r>
              <a:rPr lang="en-GB" sz="1400" dirty="0"/>
              <a:t>[1], 1)' for time series data.</a:t>
            </a:r>
          </a:p>
          <a:p>
            <a:pPr algn="just"/>
            <a:endParaRPr lang="en-GB" sz="1400" dirty="0"/>
          </a:p>
          <a:p>
            <a:pPr algn="just"/>
            <a:r>
              <a:rPr lang="en-GB" sz="1400" b="1" dirty="0"/>
              <a:t>Regularization:</a:t>
            </a:r>
          </a:p>
          <a:p>
            <a:pPr marL="285750" indent="-285750" algn="just">
              <a:buFont typeface="Arial" panose="020B0604020202020204" pitchFamily="34" charset="0"/>
              <a:buChar char="•"/>
            </a:pPr>
            <a:r>
              <a:rPr lang="en-GB" sz="1400" dirty="0"/>
              <a:t>Employed Dropout to prevent overfitting and enhance generalization.</a:t>
            </a:r>
          </a:p>
          <a:p>
            <a:pPr algn="just"/>
            <a:endParaRPr lang="en-GB" sz="1400" dirty="0"/>
          </a:p>
          <a:p>
            <a:pPr algn="just"/>
            <a:r>
              <a:rPr lang="en-GB" sz="1400" b="1" dirty="0"/>
              <a:t>Model Complexity:</a:t>
            </a:r>
          </a:p>
          <a:p>
            <a:pPr marL="285750" indent="-285750" algn="just">
              <a:buFont typeface="Arial" panose="020B0604020202020204" pitchFamily="34" charset="0"/>
              <a:buChar char="•"/>
            </a:pPr>
            <a:r>
              <a:rPr lang="en-GB" sz="1400" dirty="0"/>
              <a:t>Balanced model complexity with generalization through layer stacking.</a:t>
            </a:r>
          </a:p>
          <a:p>
            <a:pPr algn="just"/>
            <a:endParaRPr lang="en-GB" sz="1400" dirty="0"/>
          </a:p>
          <a:p>
            <a:pPr algn="just"/>
            <a:r>
              <a:rPr lang="en-GB" sz="1400" b="1" dirty="0"/>
              <a:t>Optimization:</a:t>
            </a:r>
          </a:p>
          <a:p>
            <a:pPr marL="285750" indent="-285750" algn="just">
              <a:buFont typeface="Arial" panose="020B0604020202020204" pitchFamily="34" charset="0"/>
              <a:buChar char="•"/>
            </a:pPr>
            <a:r>
              <a:rPr lang="en-GB" sz="1400" dirty="0"/>
              <a:t>Emphasized experimentation for optimizing model performance.</a:t>
            </a:r>
          </a:p>
        </p:txBody>
      </p:sp>
      <p:pic>
        <p:nvPicPr>
          <p:cNvPr id="4" name="Picture 3">
            <a:extLst>
              <a:ext uri="{FF2B5EF4-FFF2-40B4-BE49-F238E27FC236}">
                <a16:creationId xmlns:a16="http://schemas.microsoft.com/office/drawing/2014/main" id="{A8CE5641-9D8E-1A38-C5AA-546FDF126126}"/>
              </a:ext>
            </a:extLst>
          </p:cNvPr>
          <p:cNvPicPr>
            <a:picLocks noChangeAspect="1"/>
          </p:cNvPicPr>
          <p:nvPr/>
        </p:nvPicPr>
        <p:blipFill>
          <a:blip r:embed="rId3"/>
          <a:stretch>
            <a:fillRect/>
          </a:stretch>
        </p:blipFill>
        <p:spPr>
          <a:xfrm>
            <a:off x="478972" y="1197490"/>
            <a:ext cx="5450911" cy="2561710"/>
          </a:xfrm>
          <a:prstGeom prst="rect">
            <a:avLst/>
          </a:prstGeom>
        </p:spPr>
      </p:pic>
      <p:pic>
        <p:nvPicPr>
          <p:cNvPr id="8" name="Picture 7">
            <a:extLst>
              <a:ext uri="{FF2B5EF4-FFF2-40B4-BE49-F238E27FC236}">
                <a16:creationId xmlns:a16="http://schemas.microsoft.com/office/drawing/2014/main" id="{45B4E8D9-FF1C-83C0-E267-D6A036AE87BE}"/>
              </a:ext>
            </a:extLst>
          </p:cNvPr>
          <p:cNvPicPr>
            <a:picLocks noChangeAspect="1"/>
          </p:cNvPicPr>
          <p:nvPr/>
        </p:nvPicPr>
        <p:blipFill>
          <a:blip r:embed="rId4"/>
          <a:stretch>
            <a:fillRect/>
          </a:stretch>
        </p:blipFill>
        <p:spPr>
          <a:xfrm>
            <a:off x="1401480" y="4013645"/>
            <a:ext cx="3605893" cy="2617180"/>
          </a:xfrm>
          <a:prstGeom prst="rect">
            <a:avLst/>
          </a:prstGeom>
        </p:spPr>
      </p:pic>
    </p:spTree>
    <p:extLst>
      <p:ext uri="{BB962C8B-B14F-4D97-AF65-F5344CB8AC3E}">
        <p14:creationId xmlns:p14="http://schemas.microsoft.com/office/powerpoint/2010/main" val="1383817686"/>
      </p:ext>
    </p:extLst>
  </p:cSld>
  <p:clrMapOvr>
    <a:masterClrMapping/>
  </p:clrMapOvr>
  <mc:AlternateContent xmlns:mc="http://schemas.openxmlformats.org/markup-compatibility/2006" xmlns:p14="http://schemas.microsoft.com/office/powerpoint/2010/main">
    <mc:Choice Requires="p14">
      <p:transition spd="slow" p14:dur="2000" advTm="35862"/>
    </mc:Choice>
    <mc:Fallback xmlns="">
      <p:transition spd="slow" advTm="3586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1DB444-E647-2A76-E74A-749F12AE845D}"/>
              </a:ext>
            </a:extLst>
          </p:cNvPr>
          <p:cNvSpPr txBox="1">
            <a:spLocks/>
          </p:cNvSpPr>
          <p:nvPr/>
        </p:nvSpPr>
        <p:spPr>
          <a:xfrm>
            <a:off x="965200" y="437696"/>
            <a:ext cx="10515600" cy="687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Step 5: </a:t>
            </a:r>
            <a:r>
              <a:rPr lang="en-GB" dirty="0"/>
              <a:t>Compile and Initialize Model</a:t>
            </a:r>
          </a:p>
        </p:txBody>
      </p:sp>
      <p:sp>
        <p:nvSpPr>
          <p:cNvPr id="7" name="TextBox 6">
            <a:extLst>
              <a:ext uri="{FF2B5EF4-FFF2-40B4-BE49-F238E27FC236}">
                <a16:creationId xmlns:a16="http://schemas.microsoft.com/office/drawing/2014/main" id="{C4EA5755-701D-ABAD-2041-DE08AB10D6DF}"/>
              </a:ext>
            </a:extLst>
          </p:cNvPr>
          <p:cNvSpPr txBox="1"/>
          <p:nvPr/>
        </p:nvSpPr>
        <p:spPr>
          <a:xfrm>
            <a:off x="1915886" y="2358631"/>
            <a:ext cx="8360228" cy="3970318"/>
          </a:xfrm>
          <a:prstGeom prst="rect">
            <a:avLst/>
          </a:prstGeom>
          <a:noFill/>
        </p:spPr>
        <p:txBody>
          <a:bodyPr wrap="square" rtlCol="0">
            <a:spAutoFit/>
          </a:bodyPr>
          <a:lstStyle/>
          <a:p>
            <a:pPr algn="just"/>
            <a:r>
              <a:rPr lang="en-GB" b="1" dirty="0"/>
              <a:t>Loss Function Selection:</a:t>
            </a:r>
          </a:p>
          <a:p>
            <a:pPr marL="285750" indent="-285750" algn="just">
              <a:buFont typeface="Arial" panose="020B0604020202020204" pitchFamily="34" charset="0"/>
              <a:buChar char="•"/>
            </a:pPr>
            <a:r>
              <a:rPr lang="en-GB" dirty="0"/>
              <a:t>In the code, the chosen loss function is '</a:t>
            </a:r>
            <a:r>
              <a:rPr lang="en-GB" dirty="0" err="1"/>
              <a:t>mean_squared_error</a:t>
            </a:r>
            <a:r>
              <a:rPr lang="en-GB" dirty="0"/>
              <a:t>.' This metric measures the mean squared difference between predicted and actual values, making it suitable for regression tasks like stock price prediction.</a:t>
            </a:r>
          </a:p>
          <a:p>
            <a:pPr algn="just"/>
            <a:endParaRPr lang="en-GB" dirty="0"/>
          </a:p>
          <a:p>
            <a:pPr algn="just"/>
            <a:r>
              <a:rPr lang="en-GB" b="1" dirty="0"/>
              <a:t>Optimizer Choice:</a:t>
            </a:r>
          </a:p>
          <a:p>
            <a:pPr marL="285750" indent="-285750" algn="just">
              <a:buFont typeface="Arial" panose="020B0604020202020204" pitchFamily="34" charset="0"/>
              <a:buChar char="•"/>
            </a:pPr>
            <a:r>
              <a:rPr lang="en-GB" dirty="0"/>
              <a:t>The '</a:t>
            </a:r>
            <a:r>
              <a:rPr lang="en-GB" dirty="0" err="1"/>
              <a:t>adam</a:t>
            </a:r>
            <a:r>
              <a:rPr lang="en-GB" dirty="0"/>
              <a:t>' optimizer is selected for model compilation. Adam is an adaptive learning rate optimization algorithm that efficiently updates model weights, helping the model converge faster during training.</a:t>
            </a:r>
          </a:p>
          <a:p>
            <a:pPr algn="just"/>
            <a:endParaRPr lang="en-GB" dirty="0"/>
          </a:p>
          <a:p>
            <a:pPr algn="just"/>
            <a:r>
              <a:rPr lang="en-GB" b="1" dirty="0"/>
              <a:t>Compilation Summary:</a:t>
            </a:r>
          </a:p>
          <a:p>
            <a:pPr marL="285750" indent="-285750" algn="just">
              <a:buFont typeface="Arial" panose="020B0604020202020204" pitchFamily="34" charset="0"/>
              <a:buChar char="•"/>
            </a:pPr>
            <a:r>
              <a:rPr lang="en-GB" dirty="0"/>
              <a:t>The </a:t>
            </a:r>
            <a:r>
              <a:rPr lang="en-GB" dirty="0" err="1"/>
              <a:t>model.compile</a:t>
            </a:r>
            <a:r>
              <a:rPr lang="en-GB" dirty="0"/>
              <a:t> line succinctly summarizes the compilation step, bringing together the chosen loss function and optimizer. This step is crucial for configuring the model's training process before initiating the training phase.</a:t>
            </a:r>
          </a:p>
        </p:txBody>
      </p:sp>
      <p:pic>
        <p:nvPicPr>
          <p:cNvPr id="3" name="Picture 2">
            <a:extLst>
              <a:ext uri="{FF2B5EF4-FFF2-40B4-BE49-F238E27FC236}">
                <a16:creationId xmlns:a16="http://schemas.microsoft.com/office/drawing/2014/main" id="{2B25980D-09BB-4655-2822-E0CAC33AEC61}"/>
              </a:ext>
            </a:extLst>
          </p:cNvPr>
          <p:cNvPicPr>
            <a:picLocks noChangeAspect="1"/>
          </p:cNvPicPr>
          <p:nvPr/>
        </p:nvPicPr>
        <p:blipFill>
          <a:blip r:embed="rId3"/>
          <a:stretch>
            <a:fillRect/>
          </a:stretch>
        </p:blipFill>
        <p:spPr>
          <a:xfrm>
            <a:off x="2917372" y="1586850"/>
            <a:ext cx="6357256" cy="600075"/>
          </a:xfrm>
          <a:prstGeom prst="rect">
            <a:avLst/>
          </a:prstGeom>
        </p:spPr>
      </p:pic>
    </p:spTree>
    <p:extLst>
      <p:ext uri="{BB962C8B-B14F-4D97-AF65-F5344CB8AC3E}">
        <p14:creationId xmlns:p14="http://schemas.microsoft.com/office/powerpoint/2010/main" val="1095942242"/>
      </p:ext>
    </p:extLst>
  </p:cSld>
  <p:clrMapOvr>
    <a:masterClrMapping/>
  </p:clrMapOvr>
  <mc:AlternateContent xmlns:mc="http://schemas.openxmlformats.org/markup-compatibility/2006" xmlns:p14="http://schemas.microsoft.com/office/powerpoint/2010/main">
    <mc:Choice Requires="p14">
      <p:transition spd="slow" p14:dur="2000" advTm="29546"/>
    </mc:Choice>
    <mc:Fallback xmlns="">
      <p:transition spd="slow" advTm="2954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1DB444-E647-2A76-E74A-749F12AE845D}"/>
              </a:ext>
            </a:extLst>
          </p:cNvPr>
          <p:cNvSpPr txBox="1">
            <a:spLocks/>
          </p:cNvSpPr>
          <p:nvPr/>
        </p:nvSpPr>
        <p:spPr>
          <a:xfrm>
            <a:off x="965200" y="437696"/>
            <a:ext cx="10515600" cy="687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Step 5: Train Model</a:t>
            </a:r>
          </a:p>
        </p:txBody>
      </p:sp>
      <p:sp>
        <p:nvSpPr>
          <p:cNvPr id="7" name="TextBox 6">
            <a:extLst>
              <a:ext uri="{FF2B5EF4-FFF2-40B4-BE49-F238E27FC236}">
                <a16:creationId xmlns:a16="http://schemas.microsoft.com/office/drawing/2014/main" id="{C4EA5755-701D-ABAD-2041-DE08AB10D6DF}"/>
              </a:ext>
            </a:extLst>
          </p:cNvPr>
          <p:cNvSpPr txBox="1"/>
          <p:nvPr/>
        </p:nvSpPr>
        <p:spPr>
          <a:xfrm>
            <a:off x="6768343" y="1225689"/>
            <a:ext cx="5118856" cy="5509200"/>
          </a:xfrm>
          <a:prstGeom prst="rect">
            <a:avLst/>
          </a:prstGeom>
          <a:noFill/>
        </p:spPr>
        <p:txBody>
          <a:bodyPr wrap="square" rtlCol="0">
            <a:spAutoFit/>
          </a:bodyPr>
          <a:lstStyle/>
          <a:p>
            <a:pPr algn="just"/>
            <a:r>
              <a:rPr lang="en-GB" sz="1600" dirty="0"/>
              <a:t>This code snippet captures the essence of training the LSTM model and monitoring its validation performance over 50 epochs.</a:t>
            </a:r>
          </a:p>
          <a:p>
            <a:pPr algn="just"/>
            <a:endParaRPr lang="en-GB" sz="1600" dirty="0"/>
          </a:p>
          <a:p>
            <a:pPr algn="just"/>
            <a:r>
              <a:rPr lang="en-GB" sz="1600" b="1" dirty="0"/>
              <a:t>Training the LSTM model: </a:t>
            </a:r>
            <a:r>
              <a:rPr lang="en-GB" sz="1600" dirty="0"/>
              <a:t>The fit method is used to train the LSTM model.</a:t>
            </a:r>
          </a:p>
          <a:p>
            <a:pPr algn="just"/>
            <a:endParaRPr lang="en-GB" sz="1600" dirty="0"/>
          </a:p>
          <a:p>
            <a:pPr algn="just"/>
            <a:r>
              <a:rPr lang="en-GB" sz="1600" b="1" dirty="0"/>
              <a:t>Input Data: </a:t>
            </a:r>
            <a:r>
              <a:rPr lang="en-GB" sz="1600" dirty="0" err="1"/>
              <a:t>X_train</a:t>
            </a:r>
            <a:r>
              <a:rPr lang="en-GB" sz="1600" dirty="0"/>
              <a:t> represents the input sequences, and </a:t>
            </a:r>
            <a:r>
              <a:rPr lang="en-GB" sz="1600" dirty="0" err="1"/>
              <a:t>y_train</a:t>
            </a:r>
            <a:r>
              <a:rPr lang="en-GB" sz="1600" dirty="0"/>
              <a:t> represents the corresponding output sequences.</a:t>
            </a:r>
          </a:p>
          <a:p>
            <a:pPr algn="just"/>
            <a:endParaRPr lang="en-GB" sz="1600" dirty="0"/>
          </a:p>
          <a:p>
            <a:pPr algn="just"/>
            <a:r>
              <a:rPr lang="en-GB" sz="1600" b="1" dirty="0"/>
              <a:t>Validation Data: </a:t>
            </a:r>
            <a:r>
              <a:rPr lang="en-GB" sz="1600" dirty="0"/>
              <a:t>Validation data (</a:t>
            </a:r>
            <a:r>
              <a:rPr lang="en-GB" sz="1600" dirty="0" err="1"/>
              <a:t>X_test</a:t>
            </a:r>
            <a:r>
              <a:rPr lang="en-GB" sz="1600" dirty="0"/>
              <a:t>, </a:t>
            </a:r>
            <a:r>
              <a:rPr lang="en-GB" sz="1600" dirty="0" err="1"/>
              <a:t>y_test</a:t>
            </a:r>
            <a:r>
              <a:rPr lang="en-GB" sz="1600" dirty="0"/>
              <a:t>) is provided to evaluate the model's performance during training.</a:t>
            </a:r>
          </a:p>
          <a:p>
            <a:pPr algn="just"/>
            <a:endParaRPr lang="en-GB" sz="1600" dirty="0"/>
          </a:p>
          <a:p>
            <a:pPr algn="just"/>
            <a:r>
              <a:rPr lang="en-GB" sz="1600" b="1" dirty="0"/>
              <a:t>Epochs: </a:t>
            </a:r>
            <a:r>
              <a:rPr lang="en-GB" sz="1600" dirty="0"/>
              <a:t>The model is trained for 50 epochs, specifying the number of times the entire dataset is processed.</a:t>
            </a:r>
          </a:p>
          <a:p>
            <a:pPr algn="just"/>
            <a:endParaRPr lang="en-GB" sz="1600" dirty="0"/>
          </a:p>
          <a:p>
            <a:pPr algn="just"/>
            <a:r>
              <a:rPr lang="en-GB" sz="1600" b="1" dirty="0"/>
              <a:t>Batch Size: </a:t>
            </a:r>
            <a:r>
              <a:rPr lang="en-GB" sz="1600" dirty="0"/>
              <a:t>Training is performed in batches of 64 sequences.</a:t>
            </a:r>
          </a:p>
          <a:p>
            <a:pPr algn="just"/>
            <a:endParaRPr lang="en-GB" sz="1600" dirty="0"/>
          </a:p>
          <a:p>
            <a:pPr algn="just"/>
            <a:r>
              <a:rPr lang="en-GB" sz="1600" b="1" dirty="0"/>
              <a:t>Validation Split: </a:t>
            </a:r>
            <a:r>
              <a:rPr lang="en-GB" sz="1600" dirty="0"/>
              <a:t>10% of the training data is used as a validation set to monitor model performance during training.</a:t>
            </a:r>
          </a:p>
        </p:txBody>
      </p:sp>
      <p:pic>
        <p:nvPicPr>
          <p:cNvPr id="4" name="Picture 3">
            <a:extLst>
              <a:ext uri="{FF2B5EF4-FFF2-40B4-BE49-F238E27FC236}">
                <a16:creationId xmlns:a16="http://schemas.microsoft.com/office/drawing/2014/main" id="{06573834-BFBE-2511-1F4C-A88B92EF73E3}"/>
              </a:ext>
            </a:extLst>
          </p:cNvPr>
          <p:cNvPicPr>
            <a:picLocks noChangeAspect="1"/>
          </p:cNvPicPr>
          <p:nvPr/>
        </p:nvPicPr>
        <p:blipFill rotWithShape="1">
          <a:blip r:embed="rId3"/>
          <a:srcRect t="-1" b="27557"/>
          <a:stretch/>
        </p:blipFill>
        <p:spPr>
          <a:xfrm>
            <a:off x="965200" y="1353458"/>
            <a:ext cx="5461512" cy="4495800"/>
          </a:xfrm>
          <a:prstGeom prst="rect">
            <a:avLst/>
          </a:prstGeom>
        </p:spPr>
      </p:pic>
    </p:spTree>
    <p:extLst>
      <p:ext uri="{BB962C8B-B14F-4D97-AF65-F5344CB8AC3E}">
        <p14:creationId xmlns:p14="http://schemas.microsoft.com/office/powerpoint/2010/main" val="3201345291"/>
      </p:ext>
    </p:extLst>
  </p:cSld>
  <p:clrMapOvr>
    <a:masterClrMapping/>
  </p:clrMapOvr>
  <mc:AlternateContent xmlns:mc="http://schemas.openxmlformats.org/markup-compatibility/2006" xmlns:p14="http://schemas.microsoft.com/office/powerpoint/2010/main">
    <mc:Choice Requires="p14">
      <p:transition spd="slow" p14:dur="2000" advTm="32163"/>
    </mc:Choice>
    <mc:Fallback xmlns="">
      <p:transition spd="slow" advTm="3216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1DB444-E647-2A76-E74A-749F12AE845D}"/>
              </a:ext>
            </a:extLst>
          </p:cNvPr>
          <p:cNvSpPr txBox="1">
            <a:spLocks/>
          </p:cNvSpPr>
          <p:nvPr/>
        </p:nvSpPr>
        <p:spPr>
          <a:xfrm>
            <a:off x="965200" y="437696"/>
            <a:ext cx="10515600" cy="687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Step 5: Train Model</a:t>
            </a:r>
          </a:p>
        </p:txBody>
      </p:sp>
      <p:pic>
        <p:nvPicPr>
          <p:cNvPr id="27650" name="Picture 2">
            <a:extLst>
              <a:ext uri="{FF2B5EF4-FFF2-40B4-BE49-F238E27FC236}">
                <a16:creationId xmlns:a16="http://schemas.microsoft.com/office/drawing/2014/main" id="{DC920DA0-6E67-846A-0A8F-D61017994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528" y="1124857"/>
            <a:ext cx="7556595" cy="5084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913867"/>
      </p:ext>
    </p:extLst>
  </p:cSld>
  <p:clrMapOvr>
    <a:masterClrMapping/>
  </p:clrMapOvr>
  <mc:AlternateContent xmlns:mc="http://schemas.openxmlformats.org/markup-compatibility/2006" xmlns:p14="http://schemas.microsoft.com/office/powerpoint/2010/main">
    <mc:Choice Requires="p14">
      <p:transition spd="slow" p14:dur="2000" advTm="5083"/>
    </mc:Choice>
    <mc:Fallback xmlns="">
      <p:transition spd="slow" advTm="508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41DB444-E647-2A76-E74A-749F12AE845D}"/>
              </a:ext>
            </a:extLst>
          </p:cNvPr>
          <p:cNvSpPr txBox="1">
            <a:spLocks/>
          </p:cNvSpPr>
          <p:nvPr/>
        </p:nvSpPr>
        <p:spPr>
          <a:xfrm>
            <a:off x="965200" y="437696"/>
            <a:ext cx="10515600" cy="687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Step 6: Evaluate the Performance</a:t>
            </a:r>
          </a:p>
        </p:txBody>
      </p:sp>
      <p:sp>
        <p:nvSpPr>
          <p:cNvPr id="7" name="TextBox 6">
            <a:extLst>
              <a:ext uri="{FF2B5EF4-FFF2-40B4-BE49-F238E27FC236}">
                <a16:creationId xmlns:a16="http://schemas.microsoft.com/office/drawing/2014/main" id="{C4EA5755-701D-ABAD-2041-DE08AB10D6DF}"/>
              </a:ext>
            </a:extLst>
          </p:cNvPr>
          <p:cNvSpPr txBox="1"/>
          <p:nvPr/>
        </p:nvSpPr>
        <p:spPr>
          <a:xfrm>
            <a:off x="7234989" y="1225689"/>
            <a:ext cx="4652210" cy="5078313"/>
          </a:xfrm>
          <a:prstGeom prst="rect">
            <a:avLst/>
          </a:prstGeom>
          <a:noFill/>
        </p:spPr>
        <p:txBody>
          <a:bodyPr wrap="square" rtlCol="0">
            <a:spAutoFit/>
          </a:bodyPr>
          <a:lstStyle/>
          <a:p>
            <a:pPr algn="just"/>
            <a:r>
              <a:rPr lang="en-GB" b="1" dirty="0"/>
              <a:t>Model Evaluation Metrics:</a:t>
            </a:r>
          </a:p>
          <a:p>
            <a:pPr algn="just"/>
            <a:endParaRPr lang="en-GB" dirty="0"/>
          </a:p>
          <a:p>
            <a:pPr marL="285750" indent="-285750" algn="just">
              <a:buFont typeface="Arial" panose="020B0604020202020204" pitchFamily="34" charset="0"/>
              <a:buChar char="•"/>
            </a:pPr>
            <a:r>
              <a:rPr lang="en-GB" dirty="0"/>
              <a:t>Train Data RMSE: 0.400</a:t>
            </a:r>
          </a:p>
          <a:p>
            <a:pPr marL="285750" indent="-285750" algn="just">
              <a:buFont typeface="Arial" panose="020B0604020202020204" pitchFamily="34" charset="0"/>
              <a:buChar char="•"/>
            </a:pPr>
            <a:r>
              <a:rPr lang="en-GB" dirty="0"/>
              <a:t>Test Data RMSE: 0.435</a:t>
            </a:r>
          </a:p>
          <a:p>
            <a:pPr marL="285750" indent="-285750" algn="just">
              <a:buFont typeface="Arial" panose="020B0604020202020204" pitchFamily="34" charset="0"/>
              <a:buChar char="•"/>
            </a:pPr>
            <a:r>
              <a:rPr lang="en-GB" dirty="0"/>
              <a:t>MAPE: 0.0234</a:t>
            </a:r>
          </a:p>
          <a:p>
            <a:pPr marL="285750" indent="-285750" algn="just">
              <a:buFont typeface="Arial" panose="020B0604020202020204" pitchFamily="34" charset="0"/>
              <a:buChar char="•"/>
            </a:pPr>
            <a:r>
              <a:rPr lang="en-GB" dirty="0"/>
              <a:t>Accuracy: 97.66%</a:t>
            </a:r>
          </a:p>
          <a:p>
            <a:pPr marL="285750" indent="-285750" algn="just">
              <a:buFont typeface="Arial" panose="020B0604020202020204" pitchFamily="34" charset="0"/>
              <a:buChar char="•"/>
            </a:pPr>
            <a:r>
              <a:rPr lang="en-GB" dirty="0"/>
              <a:t>R-squared (R²) Train: 0.934</a:t>
            </a:r>
          </a:p>
          <a:p>
            <a:pPr marL="285750" indent="-285750" algn="just">
              <a:buFont typeface="Arial" panose="020B0604020202020204" pitchFamily="34" charset="0"/>
              <a:buChar char="•"/>
            </a:pPr>
            <a:r>
              <a:rPr lang="en-GB" dirty="0"/>
              <a:t>R-squared (R²) Test: 0.693</a:t>
            </a:r>
          </a:p>
          <a:p>
            <a:pPr marL="285750" indent="-285750" algn="just">
              <a:buFont typeface="Arial" panose="020B0604020202020204" pitchFamily="34" charset="0"/>
              <a:buChar char="•"/>
            </a:pPr>
            <a:endParaRPr lang="en-GB" dirty="0"/>
          </a:p>
          <a:p>
            <a:pPr algn="just"/>
            <a:endParaRPr lang="en-GB" dirty="0"/>
          </a:p>
          <a:p>
            <a:pPr algn="just"/>
            <a:r>
              <a:rPr lang="en-GB" b="1" dirty="0"/>
              <a:t>Observation:</a:t>
            </a:r>
          </a:p>
          <a:p>
            <a:pPr algn="just"/>
            <a:endParaRPr lang="en-GB" dirty="0"/>
          </a:p>
          <a:p>
            <a:pPr marL="285750" indent="-285750" algn="just">
              <a:buFont typeface="Arial" panose="020B0604020202020204" pitchFamily="34" charset="0"/>
              <a:buChar char="•"/>
            </a:pPr>
            <a:r>
              <a:rPr lang="en-GB" dirty="0"/>
              <a:t>The quantitative metrics suggest strong model performance on the training set.</a:t>
            </a:r>
          </a:p>
          <a:p>
            <a:pPr marL="285750" indent="-285750" algn="just">
              <a:buFont typeface="Arial" panose="020B0604020202020204" pitchFamily="34" charset="0"/>
              <a:buChar char="•"/>
            </a:pPr>
            <a:r>
              <a:rPr lang="en-GB" dirty="0"/>
              <a:t>However, the actual vs. prediction graph doesn't align well with expectations, indicating potential challenges in generalization to unseen data.</a:t>
            </a:r>
          </a:p>
        </p:txBody>
      </p:sp>
      <p:pic>
        <p:nvPicPr>
          <p:cNvPr id="26630" name="Picture 6">
            <a:extLst>
              <a:ext uri="{FF2B5EF4-FFF2-40B4-BE49-F238E27FC236}">
                <a16:creationId xmlns:a16="http://schemas.microsoft.com/office/drawing/2014/main" id="{57E2C30F-8CF4-4DD6-0519-FA8E5B500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137" y="1124857"/>
            <a:ext cx="5919537" cy="2619375"/>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a:extLst>
              <a:ext uri="{FF2B5EF4-FFF2-40B4-BE49-F238E27FC236}">
                <a16:creationId xmlns:a16="http://schemas.microsoft.com/office/drawing/2014/main" id="{E2521D55-4D7D-932F-0F2C-9DCCB7864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3" y="3857178"/>
            <a:ext cx="6262624" cy="279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903314"/>
      </p:ext>
    </p:extLst>
  </p:cSld>
  <p:clrMapOvr>
    <a:masterClrMapping/>
  </p:clrMapOvr>
  <mc:AlternateContent xmlns:mc="http://schemas.openxmlformats.org/markup-compatibility/2006" xmlns:p14="http://schemas.microsoft.com/office/powerpoint/2010/main">
    <mc:Choice Requires="p14">
      <p:transition spd="slow" p14:dur="2000" advTm="44990"/>
    </mc:Choice>
    <mc:Fallback xmlns="">
      <p:transition spd="slow" advTm="4499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hree arrows on bullseye">
            <a:extLst>
              <a:ext uri="{FF2B5EF4-FFF2-40B4-BE49-F238E27FC236}">
                <a16:creationId xmlns:a16="http://schemas.microsoft.com/office/drawing/2014/main" id="{7561CD9D-7A8B-B238-C8AB-F3A4251694AB}"/>
              </a:ext>
            </a:extLst>
          </p:cNvPr>
          <p:cNvPicPr>
            <a:picLocks noChangeAspect="1"/>
          </p:cNvPicPr>
          <p:nvPr/>
        </p:nvPicPr>
        <p:blipFill rotWithShape="1">
          <a:blip r:embed="rId3">
            <a:alphaModFix amt="40000"/>
          </a:blip>
          <a:srcRect t="15219"/>
          <a:stretch/>
        </p:blipFill>
        <p:spPr>
          <a:xfrm>
            <a:off x="128585" y="115194"/>
            <a:ext cx="11934817" cy="6627613"/>
          </a:xfrm>
          <a:prstGeom prst="rect">
            <a:avLst/>
          </a:prstGeom>
        </p:spPr>
      </p:pic>
      <p:sp>
        <p:nvSpPr>
          <p:cNvPr id="6" name="Title 1">
            <a:extLst>
              <a:ext uri="{FF2B5EF4-FFF2-40B4-BE49-F238E27FC236}">
                <a16:creationId xmlns:a16="http://schemas.microsoft.com/office/drawing/2014/main" id="{93708270-B20F-E8A6-8C81-72A43FC406F1}"/>
              </a:ext>
            </a:extLst>
          </p:cNvPr>
          <p:cNvSpPr txBox="1">
            <a:spLocks noGrp="1"/>
          </p:cNvSpPr>
          <p:nvPr>
            <p:ph type="title"/>
          </p:nvPr>
        </p:nvSpPr>
        <p:spPr>
          <a:xfrm>
            <a:off x="728663" y="1422400"/>
            <a:ext cx="5505449"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a:solidFill>
                  <a:schemeClr val="bg1"/>
                </a:solidFill>
              </a:rPr>
              <a:t>Different approach to Improve Model Performance</a:t>
            </a:r>
          </a:p>
        </p:txBody>
      </p:sp>
      <p:sp>
        <p:nvSpPr>
          <p:cNvPr id="21" name="Rectangle 20">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496114"/>
      </p:ext>
    </p:extLst>
  </p:cSld>
  <p:clrMapOvr>
    <a:masterClrMapping/>
  </p:clrMapOvr>
  <mc:AlternateContent xmlns:mc="http://schemas.openxmlformats.org/markup-compatibility/2006" xmlns:p14="http://schemas.microsoft.com/office/powerpoint/2010/main">
    <mc:Choice Requires="p14">
      <p:transition spd="slow" p14:dur="2000" advTm="3689"/>
    </mc:Choice>
    <mc:Fallback xmlns="">
      <p:transition spd="slow" advTm="368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7C65-CAF1-FDA9-9045-FCC83C338E5A}"/>
              </a:ext>
            </a:extLst>
          </p:cNvPr>
          <p:cNvSpPr>
            <a:spLocks noGrp="1"/>
          </p:cNvSpPr>
          <p:nvPr>
            <p:ph type="title"/>
          </p:nvPr>
        </p:nvSpPr>
        <p:spPr>
          <a:xfrm>
            <a:off x="838200" y="365126"/>
            <a:ext cx="10515600" cy="883104"/>
          </a:xfrm>
        </p:spPr>
        <p:txBody>
          <a:bodyPr/>
          <a:lstStyle/>
          <a:p>
            <a:pPr algn="ctr"/>
            <a:r>
              <a:rPr lang="en-GB" b="1" dirty="0"/>
              <a:t>Experimenting with Hyperparameters</a:t>
            </a:r>
          </a:p>
        </p:txBody>
      </p:sp>
      <p:sp>
        <p:nvSpPr>
          <p:cNvPr id="9" name="TextBox 8">
            <a:extLst>
              <a:ext uri="{FF2B5EF4-FFF2-40B4-BE49-F238E27FC236}">
                <a16:creationId xmlns:a16="http://schemas.microsoft.com/office/drawing/2014/main" id="{497A712F-1A08-E4F0-A5B7-756FC4710F29}"/>
              </a:ext>
            </a:extLst>
          </p:cNvPr>
          <p:cNvSpPr txBox="1"/>
          <p:nvPr/>
        </p:nvSpPr>
        <p:spPr>
          <a:xfrm>
            <a:off x="1635102" y="5381028"/>
            <a:ext cx="8921796" cy="646331"/>
          </a:xfrm>
          <a:prstGeom prst="rect">
            <a:avLst/>
          </a:prstGeom>
          <a:noFill/>
        </p:spPr>
        <p:txBody>
          <a:bodyPr wrap="square" rtlCol="0">
            <a:spAutoFit/>
          </a:bodyPr>
          <a:lstStyle/>
          <a:p>
            <a:pPr algn="ctr"/>
            <a:r>
              <a:rPr lang="en-GB" dirty="0"/>
              <a:t>To get a better model the hyperparameters were changed.  The configuration done to this model is given in the table above</a:t>
            </a:r>
          </a:p>
        </p:txBody>
      </p:sp>
      <p:pic>
        <p:nvPicPr>
          <p:cNvPr id="13" name="Picture 12">
            <a:extLst>
              <a:ext uri="{FF2B5EF4-FFF2-40B4-BE49-F238E27FC236}">
                <a16:creationId xmlns:a16="http://schemas.microsoft.com/office/drawing/2014/main" id="{7C39620D-6285-0A57-54B7-15255204FCC0}"/>
              </a:ext>
            </a:extLst>
          </p:cNvPr>
          <p:cNvPicPr>
            <a:picLocks noChangeAspect="1"/>
          </p:cNvPicPr>
          <p:nvPr/>
        </p:nvPicPr>
        <p:blipFill>
          <a:blip r:embed="rId3"/>
          <a:stretch>
            <a:fillRect/>
          </a:stretch>
        </p:blipFill>
        <p:spPr>
          <a:xfrm>
            <a:off x="1635102" y="1648058"/>
            <a:ext cx="8921796" cy="3132490"/>
          </a:xfrm>
          <a:prstGeom prst="rect">
            <a:avLst/>
          </a:prstGeom>
        </p:spPr>
      </p:pic>
    </p:spTree>
    <p:extLst>
      <p:ext uri="{BB962C8B-B14F-4D97-AF65-F5344CB8AC3E}">
        <p14:creationId xmlns:p14="http://schemas.microsoft.com/office/powerpoint/2010/main" val="1314735975"/>
      </p:ext>
    </p:extLst>
  </p:cSld>
  <p:clrMapOvr>
    <a:masterClrMapping/>
  </p:clrMapOvr>
  <mc:AlternateContent xmlns:mc="http://schemas.openxmlformats.org/markup-compatibility/2006" xmlns:p14="http://schemas.microsoft.com/office/powerpoint/2010/main">
    <mc:Choice Requires="p14">
      <p:transition spd="slow" p14:dur="2000" advTm="28827"/>
    </mc:Choice>
    <mc:Fallback xmlns="">
      <p:transition spd="slow" advTm="2882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038E-C206-9F33-27A5-AE95D7109128}"/>
              </a:ext>
            </a:extLst>
          </p:cNvPr>
          <p:cNvSpPr>
            <a:spLocks noGrp="1"/>
          </p:cNvSpPr>
          <p:nvPr>
            <p:ph type="title"/>
          </p:nvPr>
        </p:nvSpPr>
        <p:spPr/>
        <p:txBody>
          <a:bodyPr/>
          <a:lstStyle/>
          <a:p>
            <a:r>
              <a:rPr lang="en-GB" b="1" dirty="0"/>
              <a:t>Initiating </a:t>
            </a:r>
            <a:r>
              <a:rPr lang="en-GB" b="1" dirty="0" err="1"/>
              <a:t>PySpark</a:t>
            </a:r>
            <a:r>
              <a:rPr lang="en-GB" b="1" dirty="0"/>
              <a:t> Session</a:t>
            </a:r>
          </a:p>
        </p:txBody>
      </p:sp>
      <p:pic>
        <p:nvPicPr>
          <p:cNvPr id="5" name="Content Placeholder 4">
            <a:extLst>
              <a:ext uri="{FF2B5EF4-FFF2-40B4-BE49-F238E27FC236}">
                <a16:creationId xmlns:a16="http://schemas.microsoft.com/office/drawing/2014/main" id="{809F2D7F-9300-4431-4FEF-FE6F1EF69D32}"/>
              </a:ext>
            </a:extLst>
          </p:cNvPr>
          <p:cNvPicPr>
            <a:picLocks noGrp="1" noChangeAspect="1"/>
          </p:cNvPicPr>
          <p:nvPr>
            <p:ph idx="1"/>
          </p:nvPr>
        </p:nvPicPr>
        <p:blipFill>
          <a:blip r:embed="rId3"/>
          <a:stretch>
            <a:fillRect/>
          </a:stretch>
        </p:blipFill>
        <p:spPr>
          <a:xfrm>
            <a:off x="2154736" y="1782593"/>
            <a:ext cx="7882528" cy="4351338"/>
          </a:xfrm>
        </p:spPr>
      </p:pic>
    </p:spTree>
    <p:extLst>
      <p:ext uri="{BB962C8B-B14F-4D97-AF65-F5344CB8AC3E}">
        <p14:creationId xmlns:p14="http://schemas.microsoft.com/office/powerpoint/2010/main" val="3604800050"/>
      </p:ext>
    </p:extLst>
  </p:cSld>
  <p:clrMapOvr>
    <a:masterClrMapping/>
  </p:clrMapOvr>
  <mc:AlternateContent xmlns:mc="http://schemas.openxmlformats.org/markup-compatibility/2006" xmlns:p14="http://schemas.microsoft.com/office/powerpoint/2010/main">
    <mc:Choice Requires="p14">
      <p:transition spd="slow" p14:dur="2000" advTm="7741"/>
    </mc:Choice>
    <mc:Fallback xmlns="">
      <p:transition spd="slow" advTm="774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F575-5B0C-C9A8-0031-E9BAD68FCE2D}"/>
              </a:ext>
            </a:extLst>
          </p:cNvPr>
          <p:cNvSpPr>
            <a:spLocks noGrp="1"/>
          </p:cNvSpPr>
          <p:nvPr>
            <p:ph type="title"/>
          </p:nvPr>
        </p:nvSpPr>
        <p:spPr/>
        <p:txBody>
          <a:bodyPr/>
          <a:lstStyle/>
          <a:p>
            <a:pPr algn="ctr"/>
            <a:r>
              <a:rPr lang="en-GB" b="1" i="0" dirty="0">
                <a:solidFill>
                  <a:srgbClr val="000000"/>
                </a:solidFill>
                <a:effectLst/>
              </a:rPr>
              <a:t> Model Performance </a:t>
            </a:r>
            <a:r>
              <a:rPr lang="en-GB" b="1" i="0" dirty="0" err="1">
                <a:solidFill>
                  <a:srgbClr val="000000"/>
                </a:solidFill>
                <a:effectLst/>
              </a:rPr>
              <a:t>Comparision</a:t>
            </a:r>
            <a:endParaRPr lang="en-GB" dirty="0"/>
          </a:p>
        </p:txBody>
      </p:sp>
      <p:pic>
        <p:nvPicPr>
          <p:cNvPr id="5" name="Picture 4">
            <a:extLst>
              <a:ext uri="{FF2B5EF4-FFF2-40B4-BE49-F238E27FC236}">
                <a16:creationId xmlns:a16="http://schemas.microsoft.com/office/drawing/2014/main" id="{33CDD342-9825-D6F0-6DE1-C6BBE941A017}"/>
              </a:ext>
            </a:extLst>
          </p:cNvPr>
          <p:cNvPicPr>
            <a:picLocks noChangeAspect="1"/>
          </p:cNvPicPr>
          <p:nvPr/>
        </p:nvPicPr>
        <p:blipFill>
          <a:blip r:embed="rId3"/>
          <a:stretch>
            <a:fillRect/>
          </a:stretch>
        </p:blipFill>
        <p:spPr>
          <a:xfrm>
            <a:off x="713372" y="1858878"/>
            <a:ext cx="4339891" cy="3848179"/>
          </a:xfrm>
          <a:prstGeom prst="rect">
            <a:avLst/>
          </a:prstGeom>
        </p:spPr>
      </p:pic>
      <p:sp>
        <p:nvSpPr>
          <p:cNvPr id="6" name="TextBox 5">
            <a:extLst>
              <a:ext uri="{FF2B5EF4-FFF2-40B4-BE49-F238E27FC236}">
                <a16:creationId xmlns:a16="http://schemas.microsoft.com/office/drawing/2014/main" id="{83A1E6A8-A9F0-2299-C1B4-E1CA0054895A}"/>
              </a:ext>
            </a:extLst>
          </p:cNvPr>
          <p:cNvSpPr txBox="1"/>
          <p:nvPr/>
        </p:nvSpPr>
        <p:spPr>
          <a:xfrm>
            <a:off x="5486399" y="1702552"/>
            <a:ext cx="6300537" cy="5101397"/>
          </a:xfrm>
          <a:prstGeom prst="rect">
            <a:avLst/>
          </a:prstGeom>
          <a:noFill/>
        </p:spPr>
        <p:txBody>
          <a:bodyPr wrap="square" rtlCol="0">
            <a:spAutoFit/>
          </a:bodyPr>
          <a:lstStyle/>
          <a:p>
            <a:pPr algn="just"/>
            <a:r>
              <a:rPr lang="en-GB" sz="1550" b="1" i="0" dirty="0">
                <a:solidFill>
                  <a:srgbClr val="000000"/>
                </a:solidFill>
                <a:effectLst/>
                <a:latin typeface="+mj-lt"/>
              </a:rPr>
              <a:t>RMSE:</a:t>
            </a:r>
            <a:endParaRPr lang="en-GB" sz="1550" b="0" i="0" dirty="0">
              <a:solidFill>
                <a:srgbClr val="000000"/>
              </a:solidFill>
              <a:effectLst/>
              <a:latin typeface="+mj-lt"/>
            </a:endParaRPr>
          </a:p>
          <a:p>
            <a:pPr algn="just">
              <a:buFont typeface="Arial" panose="020B0604020202020204" pitchFamily="34" charset="0"/>
              <a:buChar char="•"/>
            </a:pPr>
            <a:r>
              <a:rPr lang="en-GB" sz="1550" b="0" i="0" dirty="0">
                <a:solidFill>
                  <a:srgbClr val="000000"/>
                </a:solidFill>
                <a:effectLst/>
                <a:latin typeface="+mj-lt"/>
              </a:rPr>
              <a:t>Model 2 has lower RMSE values for both training and testing datasets compared to Model 1. Lower RMSE indicates better accuracy in predicting the stock closing prices.</a:t>
            </a:r>
          </a:p>
          <a:p>
            <a:pPr algn="just">
              <a:buFont typeface="Arial" panose="020B0604020202020204" pitchFamily="34" charset="0"/>
              <a:buChar char="•"/>
            </a:pPr>
            <a:endParaRPr lang="en-GB" sz="1550" b="0" i="0" dirty="0">
              <a:solidFill>
                <a:srgbClr val="000000"/>
              </a:solidFill>
              <a:effectLst/>
              <a:latin typeface="+mj-lt"/>
            </a:endParaRPr>
          </a:p>
          <a:p>
            <a:pPr algn="just"/>
            <a:r>
              <a:rPr lang="en-GB" sz="1550" b="1" i="0" dirty="0">
                <a:solidFill>
                  <a:srgbClr val="000000"/>
                </a:solidFill>
                <a:effectLst/>
                <a:latin typeface="+mj-lt"/>
              </a:rPr>
              <a:t>MAPE and Accuracy:</a:t>
            </a:r>
            <a:endParaRPr lang="en-GB" sz="1550" b="0" i="0" dirty="0">
              <a:solidFill>
                <a:srgbClr val="000000"/>
              </a:solidFill>
              <a:effectLst/>
              <a:latin typeface="+mj-lt"/>
            </a:endParaRPr>
          </a:p>
          <a:p>
            <a:pPr algn="just">
              <a:buFont typeface="Arial" panose="020B0604020202020204" pitchFamily="34" charset="0"/>
              <a:buChar char="•"/>
            </a:pPr>
            <a:r>
              <a:rPr lang="en-GB" sz="1550" b="0" i="0" dirty="0">
                <a:solidFill>
                  <a:srgbClr val="000000"/>
                </a:solidFill>
                <a:effectLst/>
                <a:latin typeface="+mj-lt"/>
              </a:rPr>
              <a:t>Model 2 shows a lower MAPE and a higher accuracy compared to Model 1. This suggests that, on average, the percentage difference between predicted and actual values is smaller in Model 2, leading to higher accuracy.</a:t>
            </a:r>
          </a:p>
          <a:p>
            <a:pPr algn="just">
              <a:buFont typeface="Arial" panose="020B0604020202020204" pitchFamily="34" charset="0"/>
              <a:buChar char="•"/>
            </a:pPr>
            <a:endParaRPr lang="en-GB" sz="1550" b="0" i="0" dirty="0">
              <a:solidFill>
                <a:srgbClr val="000000"/>
              </a:solidFill>
              <a:effectLst/>
              <a:latin typeface="+mj-lt"/>
            </a:endParaRPr>
          </a:p>
          <a:p>
            <a:pPr algn="just"/>
            <a:r>
              <a:rPr lang="en-GB" sz="1550" b="1" i="0" dirty="0">
                <a:solidFill>
                  <a:srgbClr val="000000"/>
                </a:solidFill>
                <a:effectLst/>
                <a:latin typeface="+mj-lt"/>
              </a:rPr>
              <a:t>R-squared:</a:t>
            </a:r>
            <a:endParaRPr lang="en-GB" sz="1550" b="0" i="0" dirty="0">
              <a:solidFill>
                <a:srgbClr val="000000"/>
              </a:solidFill>
              <a:effectLst/>
              <a:latin typeface="+mj-lt"/>
            </a:endParaRPr>
          </a:p>
          <a:p>
            <a:pPr algn="just">
              <a:buFont typeface="Arial" panose="020B0604020202020204" pitchFamily="34" charset="0"/>
              <a:buChar char="•"/>
            </a:pPr>
            <a:r>
              <a:rPr lang="en-GB" sz="1550" b="0" i="0" dirty="0">
                <a:solidFill>
                  <a:srgbClr val="000000"/>
                </a:solidFill>
                <a:effectLst/>
                <a:latin typeface="+mj-lt"/>
              </a:rPr>
              <a:t>Model 2 has higher R-squared values for both training and testing datasets. A higher R-squared value indicates that a larger proportion of the variance in the dependent variable is explained by the independent variables. Therefore, Model 2 is better at explaining the variability in the data.</a:t>
            </a:r>
          </a:p>
          <a:p>
            <a:pPr algn="just">
              <a:buFont typeface="Arial" panose="020B0604020202020204" pitchFamily="34" charset="0"/>
              <a:buChar char="•"/>
            </a:pPr>
            <a:endParaRPr lang="en-GB" sz="1550" b="0" i="0" dirty="0">
              <a:solidFill>
                <a:srgbClr val="000000"/>
              </a:solidFill>
              <a:effectLst/>
              <a:latin typeface="+mj-lt"/>
            </a:endParaRPr>
          </a:p>
          <a:p>
            <a:pPr algn="just"/>
            <a:r>
              <a:rPr lang="en-GB" sz="1550" b="1" i="0" dirty="0">
                <a:solidFill>
                  <a:srgbClr val="000000"/>
                </a:solidFill>
                <a:effectLst/>
                <a:latin typeface="+mj-lt"/>
              </a:rPr>
              <a:t>Epochs:</a:t>
            </a:r>
            <a:endParaRPr lang="en-GB" sz="1550" b="0" i="0" dirty="0">
              <a:solidFill>
                <a:srgbClr val="000000"/>
              </a:solidFill>
              <a:effectLst/>
              <a:latin typeface="+mj-lt"/>
            </a:endParaRPr>
          </a:p>
          <a:p>
            <a:pPr algn="just">
              <a:buFont typeface="Arial" panose="020B0604020202020204" pitchFamily="34" charset="0"/>
              <a:buChar char="•"/>
            </a:pPr>
            <a:r>
              <a:rPr lang="en-GB" sz="1550" b="0" i="0" dirty="0">
                <a:solidFill>
                  <a:srgbClr val="000000"/>
                </a:solidFill>
                <a:effectLst/>
                <a:latin typeface="+mj-lt"/>
              </a:rPr>
              <a:t>Model 2 was trained for more epochs (100) compared to Model 1 (50). This suggests that the longer training duration might have allowed Model 2 to learn more complex patterns in the data.</a:t>
            </a:r>
          </a:p>
          <a:p>
            <a:pPr algn="just"/>
            <a:endParaRPr lang="en-GB" sz="1550" dirty="0">
              <a:latin typeface="+mj-lt"/>
            </a:endParaRPr>
          </a:p>
        </p:txBody>
      </p:sp>
    </p:spTree>
    <p:extLst>
      <p:ext uri="{BB962C8B-B14F-4D97-AF65-F5344CB8AC3E}">
        <p14:creationId xmlns:p14="http://schemas.microsoft.com/office/powerpoint/2010/main" val="2964501022"/>
      </p:ext>
    </p:extLst>
  </p:cSld>
  <p:clrMapOvr>
    <a:masterClrMapping/>
  </p:clrMapOvr>
  <mc:AlternateContent xmlns:mc="http://schemas.openxmlformats.org/markup-compatibility/2006" xmlns:p14="http://schemas.microsoft.com/office/powerpoint/2010/main">
    <mc:Choice Requires="p14">
      <p:transition spd="slow" p14:dur="2000" advTm="47080"/>
    </mc:Choice>
    <mc:Fallback xmlns="">
      <p:transition spd="slow" advTm="4708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F1EC-DB1F-0FEC-B5C4-953F90C18672}"/>
              </a:ext>
            </a:extLst>
          </p:cNvPr>
          <p:cNvSpPr>
            <a:spLocks noGrp="1"/>
          </p:cNvSpPr>
          <p:nvPr>
            <p:ph type="title"/>
          </p:nvPr>
        </p:nvSpPr>
        <p:spPr>
          <a:xfrm>
            <a:off x="838200" y="365126"/>
            <a:ext cx="10515600" cy="645528"/>
          </a:xfrm>
        </p:spPr>
        <p:txBody>
          <a:bodyPr>
            <a:normAutofit fontScale="90000"/>
          </a:bodyPr>
          <a:lstStyle/>
          <a:p>
            <a:pPr algn="ctr"/>
            <a:r>
              <a:rPr lang="en-GB" b="1" dirty="0"/>
              <a:t>Visual </a:t>
            </a:r>
            <a:r>
              <a:rPr lang="en-GB" b="1" dirty="0" err="1"/>
              <a:t>Comparision</a:t>
            </a:r>
            <a:endParaRPr lang="en-GB" b="1" dirty="0"/>
          </a:p>
        </p:txBody>
      </p:sp>
      <p:pic>
        <p:nvPicPr>
          <p:cNvPr id="28674" name="Picture 2">
            <a:extLst>
              <a:ext uri="{FF2B5EF4-FFF2-40B4-BE49-F238E27FC236}">
                <a16:creationId xmlns:a16="http://schemas.microsoft.com/office/drawing/2014/main" id="{4390BDE7-1060-561D-5DB7-796B1C0A2F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1351494"/>
            <a:ext cx="3918424" cy="251181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05CD2499-3B42-7781-326E-EBFAD1BD4C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5497" y="3742730"/>
            <a:ext cx="5667606" cy="2528129"/>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a:extLst>
              <a:ext uri="{FF2B5EF4-FFF2-40B4-BE49-F238E27FC236}">
                <a16:creationId xmlns:a16="http://schemas.microsoft.com/office/drawing/2014/main" id="{428F20FC-D01A-E7C7-7252-A5B4F3E80C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2705" y="1330874"/>
            <a:ext cx="3918424" cy="2511810"/>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a:extLst>
              <a:ext uri="{FF2B5EF4-FFF2-40B4-BE49-F238E27FC236}">
                <a16:creationId xmlns:a16="http://schemas.microsoft.com/office/drawing/2014/main" id="{07C3ECCC-9E55-96FD-2548-91D6839F1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524" y="3842684"/>
            <a:ext cx="5219451" cy="23282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8924CD-0AA3-BD0D-BC43-2BA0B58BD652}"/>
              </a:ext>
            </a:extLst>
          </p:cNvPr>
          <p:cNvSpPr txBox="1"/>
          <p:nvPr/>
        </p:nvSpPr>
        <p:spPr>
          <a:xfrm>
            <a:off x="3571539" y="1066798"/>
            <a:ext cx="963725" cy="369332"/>
          </a:xfrm>
          <a:prstGeom prst="rect">
            <a:avLst/>
          </a:prstGeom>
          <a:noFill/>
        </p:spPr>
        <p:txBody>
          <a:bodyPr wrap="none" rtlCol="0">
            <a:spAutoFit/>
          </a:bodyPr>
          <a:lstStyle/>
          <a:p>
            <a:r>
              <a:rPr lang="en-GB" dirty="0"/>
              <a:t>Model 1</a:t>
            </a:r>
          </a:p>
        </p:txBody>
      </p:sp>
      <p:sp>
        <p:nvSpPr>
          <p:cNvPr id="5" name="TextBox 4">
            <a:extLst>
              <a:ext uri="{FF2B5EF4-FFF2-40B4-BE49-F238E27FC236}">
                <a16:creationId xmlns:a16="http://schemas.microsoft.com/office/drawing/2014/main" id="{D2617F50-22D4-238C-9B70-468C8F8822D7}"/>
              </a:ext>
            </a:extLst>
          </p:cNvPr>
          <p:cNvSpPr txBox="1"/>
          <p:nvPr/>
        </p:nvSpPr>
        <p:spPr>
          <a:xfrm>
            <a:off x="7897895" y="1066798"/>
            <a:ext cx="963725" cy="369332"/>
          </a:xfrm>
          <a:prstGeom prst="rect">
            <a:avLst/>
          </a:prstGeom>
          <a:noFill/>
        </p:spPr>
        <p:txBody>
          <a:bodyPr wrap="none" rtlCol="0">
            <a:spAutoFit/>
          </a:bodyPr>
          <a:lstStyle/>
          <a:p>
            <a:r>
              <a:rPr lang="en-GB" dirty="0"/>
              <a:t>Model 2</a:t>
            </a:r>
          </a:p>
        </p:txBody>
      </p:sp>
      <p:sp>
        <p:nvSpPr>
          <p:cNvPr id="7" name="TextBox 6">
            <a:extLst>
              <a:ext uri="{FF2B5EF4-FFF2-40B4-BE49-F238E27FC236}">
                <a16:creationId xmlns:a16="http://schemas.microsoft.com/office/drawing/2014/main" id="{6EE24F4E-2BB7-ABAE-DC37-5C81C2CF0B05}"/>
              </a:ext>
            </a:extLst>
          </p:cNvPr>
          <p:cNvSpPr txBox="1"/>
          <p:nvPr/>
        </p:nvSpPr>
        <p:spPr>
          <a:xfrm>
            <a:off x="564524" y="6231264"/>
            <a:ext cx="11403106" cy="523220"/>
          </a:xfrm>
          <a:prstGeom prst="rect">
            <a:avLst/>
          </a:prstGeom>
          <a:noFill/>
        </p:spPr>
        <p:txBody>
          <a:bodyPr wrap="square">
            <a:spAutoFit/>
          </a:bodyPr>
          <a:lstStyle/>
          <a:p>
            <a:pPr algn="l"/>
            <a:r>
              <a:rPr lang="en-GB" sz="1400" b="0" i="0" dirty="0">
                <a:solidFill>
                  <a:srgbClr val="000000"/>
                </a:solidFill>
                <a:effectLst/>
              </a:rPr>
              <a:t>According to your visual inspection, Model 2's predicted values and patterns are more similar to the actual values than those of Model 1. This aligns with the quantitative metrics, indicating that Model 2 has a better overall performance.</a:t>
            </a:r>
          </a:p>
        </p:txBody>
      </p:sp>
      <p:pic>
        <p:nvPicPr>
          <p:cNvPr id="25" name="Audio 24">
            <a:hlinkClick r:id="" action="ppaction://media"/>
            <a:extLst>
              <a:ext uri="{FF2B5EF4-FFF2-40B4-BE49-F238E27FC236}">
                <a16:creationId xmlns:a16="http://schemas.microsoft.com/office/drawing/2014/main" id="{1BA8CC51-297B-D4FC-5462-10C532E8210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3866282"/>
      </p:ext>
    </p:extLst>
  </p:cSld>
  <p:clrMapOvr>
    <a:masterClrMapping/>
  </p:clrMapOvr>
  <mc:AlternateContent xmlns:mc="http://schemas.openxmlformats.org/markup-compatibility/2006" xmlns:p14="http://schemas.microsoft.com/office/powerpoint/2010/main">
    <mc:Choice Requires="p14">
      <p:transition spd="slow" p14:dur="2000" advTm="15571"/>
    </mc:Choice>
    <mc:Fallback xmlns="">
      <p:transition spd="slow" advTm="15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3D4AD-1456-CD9D-4603-8238E46EFC10}"/>
              </a:ext>
            </a:extLst>
          </p:cNvPr>
          <p:cNvSpPr>
            <a:spLocks noGrp="1"/>
          </p:cNvSpPr>
          <p:nvPr>
            <p:ph type="title"/>
          </p:nvPr>
        </p:nvSpPr>
        <p:spPr>
          <a:xfrm>
            <a:off x="761800" y="762001"/>
            <a:ext cx="5334197" cy="1708242"/>
          </a:xfrm>
        </p:spPr>
        <p:txBody>
          <a:bodyPr anchor="ctr">
            <a:normAutofit/>
          </a:bodyPr>
          <a:lstStyle/>
          <a:p>
            <a:r>
              <a:rPr lang="en-GB" sz="3700" b="1" i="0">
                <a:effectLst/>
              </a:rPr>
              <a:t>Main Observations and Learning Points:</a:t>
            </a:r>
            <a:br>
              <a:rPr lang="en-GB" sz="3700" b="1" i="0">
                <a:effectLst/>
              </a:rPr>
            </a:br>
            <a:endParaRPr lang="en-GB" sz="3700"/>
          </a:p>
        </p:txBody>
      </p:sp>
      <p:sp>
        <p:nvSpPr>
          <p:cNvPr id="3" name="Content Placeholder 2">
            <a:extLst>
              <a:ext uri="{FF2B5EF4-FFF2-40B4-BE49-F238E27FC236}">
                <a16:creationId xmlns:a16="http://schemas.microsoft.com/office/drawing/2014/main" id="{F9EC9807-A233-023D-AB60-A7654B518615}"/>
              </a:ext>
            </a:extLst>
          </p:cNvPr>
          <p:cNvSpPr>
            <a:spLocks noGrp="1"/>
          </p:cNvSpPr>
          <p:nvPr>
            <p:ph idx="1"/>
          </p:nvPr>
        </p:nvSpPr>
        <p:spPr>
          <a:xfrm>
            <a:off x="761800" y="2470244"/>
            <a:ext cx="5334197" cy="3769835"/>
          </a:xfrm>
        </p:spPr>
        <p:txBody>
          <a:bodyPr anchor="ctr">
            <a:normAutofit/>
          </a:bodyPr>
          <a:lstStyle/>
          <a:p>
            <a:pPr>
              <a:buFont typeface="+mj-lt"/>
              <a:buAutoNum type="arabicPeriod"/>
            </a:pPr>
            <a:r>
              <a:rPr lang="en-GB" sz="1900" b="1" i="0">
                <a:effectLst/>
                <a:latin typeface="+mj-lt"/>
              </a:rPr>
              <a:t>Hyperparameter Tuning Matters:</a:t>
            </a:r>
            <a:r>
              <a:rPr lang="en-GB" sz="1900" b="0" i="0">
                <a:effectLst/>
                <a:latin typeface="+mj-lt"/>
              </a:rPr>
              <a:t> Adjusting hyperparameters can significantly impact model performance. Model 2's success demonstrates the importance of experimenting with learning rates, batch sizes, and model complexity.</a:t>
            </a:r>
          </a:p>
          <a:p>
            <a:pPr>
              <a:buFont typeface="+mj-lt"/>
              <a:buAutoNum type="arabicPeriod"/>
            </a:pPr>
            <a:r>
              <a:rPr lang="en-GB" sz="1900" b="1" i="0">
                <a:effectLst/>
                <a:latin typeface="+mj-lt"/>
              </a:rPr>
              <a:t>Model Complexity and Training Duration:</a:t>
            </a:r>
            <a:r>
              <a:rPr lang="en-GB" sz="1900" b="0" i="0">
                <a:effectLst/>
                <a:latin typeface="+mj-lt"/>
              </a:rPr>
              <a:t> Increasing the number of epochs allowed Model 2 to learn more complex patterns. However, careful monitoring is essential to avoid overfitting.</a:t>
            </a:r>
          </a:p>
          <a:p>
            <a:pPr>
              <a:buFont typeface="+mj-lt"/>
              <a:buAutoNum type="arabicPeriod"/>
            </a:pPr>
            <a:r>
              <a:rPr lang="en-GB" sz="1900" b="1" i="0">
                <a:effectLst/>
                <a:latin typeface="+mj-lt"/>
              </a:rPr>
              <a:t>Visual Inspection:</a:t>
            </a:r>
            <a:r>
              <a:rPr lang="en-GB" sz="1900" b="0" i="0">
                <a:effectLst/>
                <a:latin typeface="+mj-lt"/>
              </a:rPr>
              <a:t> Visualizing model predictions against actual values is a valuable step for qualitative assessment and model selection.</a:t>
            </a:r>
          </a:p>
          <a:p>
            <a:endParaRPr lang="en-GB" sz="1900">
              <a:latin typeface="+mj-lt"/>
            </a:endParaRPr>
          </a:p>
        </p:txBody>
      </p:sp>
      <p:pic>
        <p:nvPicPr>
          <p:cNvPr id="5" name="Picture 4" descr="Colourful rulers and protractors">
            <a:extLst>
              <a:ext uri="{FF2B5EF4-FFF2-40B4-BE49-F238E27FC236}">
                <a16:creationId xmlns:a16="http://schemas.microsoft.com/office/drawing/2014/main" id="{FFF039BD-3DAE-1F12-F11E-C1CE8D3C800B}"/>
              </a:ext>
            </a:extLst>
          </p:cNvPr>
          <p:cNvPicPr>
            <a:picLocks noChangeAspect="1"/>
          </p:cNvPicPr>
          <p:nvPr/>
        </p:nvPicPr>
        <p:blipFill rotWithShape="1">
          <a:blip r:embed="rId3"/>
          <a:srcRect l="24299" r="24059"/>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781100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 name="Rectangle 1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43F09-3352-08F0-0E7D-796A1442ADC9}"/>
              </a:ext>
            </a:extLst>
          </p:cNvPr>
          <p:cNvSpPr>
            <a:spLocks noGrp="1"/>
          </p:cNvSpPr>
          <p:nvPr>
            <p:ph type="title"/>
          </p:nvPr>
        </p:nvSpPr>
        <p:spPr>
          <a:xfrm>
            <a:off x="761803" y="350196"/>
            <a:ext cx="4646904" cy="1624520"/>
          </a:xfrm>
        </p:spPr>
        <p:txBody>
          <a:bodyPr anchor="ctr">
            <a:normAutofit/>
          </a:bodyPr>
          <a:lstStyle/>
          <a:p>
            <a:r>
              <a:rPr lang="en-GB" sz="4000" b="1" i="0">
                <a:effectLst/>
              </a:rPr>
              <a:t>Strengths and Weaknesses:</a:t>
            </a:r>
            <a:endParaRPr lang="en-GB" sz="4000"/>
          </a:p>
        </p:txBody>
      </p:sp>
      <p:sp>
        <p:nvSpPr>
          <p:cNvPr id="3" name="Content Placeholder 2">
            <a:extLst>
              <a:ext uri="{FF2B5EF4-FFF2-40B4-BE49-F238E27FC236}">
                <a16:creationId xmlns:a16="http://schemas.microsoft.com/office/drawing/2014/main" id="{B6ED11D3-F5B3-F427-81B7-8666AFAA1D09}"/>
              </a:ext>
            </a:extLst>
          </p:cNvPr>
          <p:cNvSpPr>
            <a:spLocks noGrp="1"/>
          </p:cNvSpPr>
          <p:nvPr>
            <p:ph idx="1"/>
          </p:nvPr>
        </p:nvSpPr>
        <p:spPr>
          <a:xfrm>
            <a:off x="761802" y="2743200"/>
            <a:ext cx="4646905" cy="3613149"/>
          </a:xfrm>
        </p:spPr>
        <p:txBody>
          <a:bodyPr anchor="ctr">
            <a:normAutofit/>
          </a:bodyPr>
          <a:lstStyle/>
          <a:p>
            <a:pPr marL="0" indent="0">
              <a:buNone/>
            </a:pPr>
            <a:r>
              <a:rPr lang="en-GB" sz="1600" b="1" i="0">
                <a:effectLst/>
                <a:latin typeface="+mj-lt"/>
              </a:rPr>
              <a:t>Strengths:</a:t>
            </a:r>
            <a:endParaRPr lang="en-GB" sz="1600" b="0" i="0">
              <a:effectLst/>
              <a:latin typeface="+mj-lt"/>
            </a:endParaRPr>
          </a:p>
          <a:p>
            <a:pPr>
              <a:buFont typeface="Arial" panose="020B0604020202020204" pitchFamily="34" charset="0"/>
              <a:buChar char="•"/>
            </a:pPr>
            <a:r>
              <a:rPr lang="en-GB" sz="1600" b="0" i="0">
                <a:effectLst/>
                <a:latin typeface="+mj-lt"/>
              </a:rPr>
              <a:t>Model 2 exhibited improved accuracy and predictive power.</a:t>
            </a:r>
          </a:p>
          <a:p>
            <a:pPr>
              <a:buFont typeface="Arial" panose="020B0604020202020204" pitchFamily="34" charset="0"/>
              <a:buChar char="•"/>
            </a:pPr>
            <a:r>
              <a:rPr lang="en-GB" sz="1600" b="0" i="0">
                <a:effectLst/>
                <a:latin typeface="+mj-lt"/>
              </a:rPr>
              <a:t>Hyperparameter tuning and architectural changes positively influenced the model's performance.</a:t>
            </a:r>
          </a:p>
          <a:p>
            <a:pPr marL="0" indent="0">
              <a:buNone/>
            </a:pPr>
            <a:r>
              <a:rPr lang="en-GB" sz="1600" b="1" i="0">
                <a:effectLst/>
                <a:latin typeface="+mj-lt"/>
              </a:rPr>
              <a:t>Weaknesses:</a:t>
            </a:r>
            <a:endParaRPr lang="en-GB" sz="1600" b="0" i="0">
              <a:effectLst/>
              <a:latin typeface="+mj-lt"/>
            </a:endParaRPr>
          </a:p>
          <a:p>
            <a:pPr>
              <a:buFont typeface="Arial" panose="020B0604020202020204" pitchFamily="34" charset="0"/>
              <a:buChar char="•"/>
            </a:pPr>
            <a:r>
              <a:rPr lang="en-GB" sz="1600" b="0" i="0">
                <a:effectLst/>
                <a:latin typeface="+mj-lt"/>
              </a:rPr>
              <a:t>Overfitting risk: While Model 2 performs well on the testing set, it's crucial to monitor for potential overfitting, especially with an increased number of epochs.</a:t>
            </a:r>
          </a:p>
          <a:p>
            <a:pPr>
              <a:buFont typeface="Arial" panose="020B0604020202020204" pitchFamily="34" charset="0"/>
              <a:buChar char="•"/>
            </a:pPr>
            <a:r>
              <a:rPr lang="en-GB" sz="1600" b="0" i="0">
                <a:effectLst/>
                <a:latin typeface="+mj-lt"/>
              </a:rPr>
              <a:t>The comparison is limited to two models; exploring a broader range of architectures and hyperparameters could provide further insights.</a:t>
            </a:r>
          </a:p>
          <a:p>
            <a:endParaRPr lang="en-GB" sz="1600">
              <a:latin typeface="+mj-lt"/>
            </a:endParaRPr>
          </a:p>
        </p:txBody>
      </p:sp>
      <p:pic>
        <p:nvPicPr>
          <p:cNvPr id="5" name="Picture 4" descr="Magnifying glass showing decling performance">
            <a:extLst>
              <a:ext uri="{FF2B5EF4-FFF2-40B4-BE49-F238E27FC236}">
                <a16:creationId xmlns:a16="http://schemas.microsoft.com/office/drawing/2014/main" id="{FC6204EB-6E3B-2925-B1A5-121AF43CBB01}"/>
              </a:ext>
            </a:extLst>
          </p:cNvPr>
          <p:cNvPicPr>
            <a:picLocks noChangeAspect="1"/>
          </p:cNvPicPr>
          <p:nvPr/>
        </p:nvPicPr>
        <p:blipFill rotWithShape="1">
          <a:blip r:embed="rId3"/>
          <a:srcRect l="3831" r="36768" b="-2"/>
          <a:stretch/>
        </p:blipFill>
        <p:spPr>
          <a:xfrm>
            <a:off x="6096000" y="1"/>
            <a:ext cx="6102825" cy="6858000"/>
          </a:xfrm>
          <a:prstGeom prst="rect">
            <a:avLst/>
          </a:prstGeom>
        </p:spPr>
      </p:pic>
    </p:spTree>
    <p:extLst>
      <p:ext uri="{BB962C8B-B14F-4D97-AF65-F5344CB8AC3E}">
        <p14:creationId xmlns:p14="http://schemas.microsoft.com/office/powerpoint/2010/main" val="2518423432"/>
      </p:ext>
    </p:extLst>
  </p:cSld>
  <p:clrMapOvr>
    <a:masterClrMapping/>
  </p:clrMapOvr>
  <mc:AlternateContent xmlns:mc="http://schemas.openxmlformats.org/markup-compatibility/2006" xmlns:p14="http://schemas.microsoft.com/office/powerpoint/2010/main">
    <mc:Choice Requires="p14">
      <p:transition spd="slow" p14:dur="2000" advTm="29372"/>
    </mc:Choice>
    <mc:Fallback xmlns="">
      <p:transition spd="slow" advTm="2937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10F0-F492-A19F-A7B8-3D9E1FB729CA}"/>
              </a:ext>
            </a:extLst>
          </p:cNvPr>
          <p:cNvSpPr>
            <a:spLocks noGrp="1"/>
          </p:cNvSpPr>
          <p:nvPr>
            <p:ph type="title"/>
          </p:nvPr>
        </p:nvSpPr>
        <p:spPr>
          <a:xfrm>
            <a:off x="570600" y="493965"/>
            <a:ext cx="4355265" cy="1616203"/>
          </a:xfrm>
        </p:spPr>
        <p:txBody>
          <a:bodyPr anchor="b">
            <a:normAutofit/>
          </a:bodyPr>
          <a:lstStyle/>
          <a:p>
            <a:r>
              <a:rPr lang="en-GB" sz="3200" b="1" i="0" dirty="0">
                <a:effectLst/>
                <a:latin typeface="Helvetica Neue"/>
              </a:rPr>
              <a:t>Improvements for the Future:</a:t>
            </a:r>
            <a:br>
              <a:rPr lang="en-GB" sz="3200" b="1" i="0" dirty="0">
                <a:effectLst/>
                <a:latin typeface="Helvetica Neue"/>
              </a:rPr>
            </a:br>
            <a:endParaRPr lang="en-GB" sz="3200" dirty="0"/>
          </a:p>
        </p:txBody>
      </p:sp>
      <p:sp>
        <p:nvSpPr>
          <p:cNvPr id="3" name="Content Placeholder 2">
            <a:extLst>
              <a:ext uri="{FF2B5EF4-FFF2-40B4-BE49-F238E27FC236}">
                <a16:creationId xmlns:a16="http://schemas.microsoft.com/office/drawing/2014/main" id="{634F1A2C-875B-87CA-82E3-F0916E507C70}"/>
              </a:ext>
            </a:extLst>
          </p:cNvPr>
          <p:cNvSpPr>
            <a:spLocks noGrp="1"/>
          </p:cNvSpPr>
          <p:nvPr>
            <p:ph idx="1"/>
          </p:nvPr>
        </p:nvSpPr>
        <p:spPr>
          <a:xfrm>
            <a:off x="580914" y="1893346"/>
            <a:ext cx="4651044" cy="4808668"/>
          </a:xfrm>
        </p:spPr>
        <p:txBody>
          <a:bodyPr anchor="t">
            <a:normAutofit fontScale="92500"/>
          </a:bodyPr>
          <a:lstStyle/>
          <a:p>
            <a:pPr marL="0" indent="0">
              <a:buNone/>
            </a:pPr>
            <a:r>
              <a:rPr lang="en-GB" sz="1200" b="1" i="0" dirty="0">
                <a:effectLst/>
                <a:latin typeface="+mj-lt"/>
              </a:rPr>
              <a:t>1. Ensemble Methods:</a:t>
            </a:r>
            <a:endParaRPr lang="en-GB" sz="1200" b="0" i="0" dirty="0">
              <a:effectLst/>
              <a:latin typeface="+mj-lt"/>
            </a:endParaRPr>
          </a:p>
          <a:p>
            <a:pPr>
              <a:buFont typeface="Arial" panose="020B0604020202020204" pitchFamily="34" charset="0"/>
              <a:buChar char="•"/>
            </a:pPr>
            <a:r>
              <a:rPr lang="en-GB" sz="1200" b="0" i="0" dirty="0">
                <a:effectLst/>
                <a:latin typeface="+mj-lt"/>
              </a:rPr>
              <a:t>Explore the use of ensemble methods, such as bagging or boosting, to combine predictions from multiple models. This can enhance the overall predictive performance and provide more robust results.</a:t>
            </a:r>
          </a:p>
          <a:p>
            <a:pPr marL="0" indent="0">
              <a:buNone/>
            </a:pPr>
            <a:r>
              <a:rPr lang="en-GB" sz="1200" b="1" i="0" dirty="0">
                <a:effectLst/>
                <a:latin typeface="+mj-lt"/>
              </a:rPr>
              <a:t>2. Feature Engineering:</a:t>
            </a:r>
            <a:endParaRPr lang="en-GB" sz="1200" b="0" i="0" dirty="0">
              <a:effectLst/>
              <a:latin typeface="+mj-lt"/>
            </a:endParaRPr>
          </a:p>
          <a:p>
            <a:pPr>
              <a:buFont typeface="Arial" panose="020B0604020202020204" pitchFamily="34" charset="0"/>
              <a:buChar char="•"/>
            </a:pPr>
            <a:r>
              <a:rPr lang="en-GB" sz="1200" b="0" i="0" dirty="0">
                <a:effectLst/>
                <a:latin typeface="+mj-lt"/>
              </a:rPr>
              <a:t>Consider incorporating additional relevant features or performing feature engineering to capture more nuanced information from the data. This could involve extracting time-based features, technical indicators, or sentiment analysis from external sources.</a:t>
            </a:r>
          </a:p>
          <a:p>
            <a:pPr marL="0" indent="0">
              <a:buNone/>
            </a:pPr>
            <a:r>
              <a:rPr lang="en-GB" sz="1200" b="1" i="0" dirty="0">
                <a:effectLst/>
                <a:latin typeface="+mj-lt"/>
              </a:rPr>
              <a:t>3. Regularization Techniques:</a:t>
            </a:r>
            <a:endParaRPr lang="en-GB" sz="1200" b="0" i="0" dirty="0">
              <a:effectLst/>
              <a:latin typeface="+mj-lt"/>
            </a:endParaRPr>
          </a:p>
          <a:p>
            <a:pPr>
              <a:buFont typeface="Arial" panose="020B0604020202020204" pitchFamily="34" charset="0"/>
              <a:buChar char="•"/>
            </a:pPr>
            <a:r>
              <a:rPr lang="en-GB" sz="1200" b="0" i="0" dirty="0">
                <a:effectLst/>
                <a:latin typeface="+mj-lt"/>
              </a:rPr>
              <a:t>Implement advanced regularization techniques, such as L2 regularization, to prevent overfitting. Regularization helps to control the complexity of the model and improve its generalization to unseen data.</a:t>
            </a:r>
          </a:p>
          <a:p>
            <a:pPr marL="0" indent="0">
              <a:buNone/>
            </a:pPr>
            <a:r>
              <a:rPr lang="en-GB" sz="1200" b="1" i="0" dirty="0">
                <a:effectLst/>
                <a:latin typeface="+mj-lt"/>
              </a:rPr>
              <a:t>4. Cross-Validation:</a:t>
            </a:r>
            <a:endParaRPr lang="en-GB" sz="1200" b="0" i="0" dirty="0">
              <a:effectLst/>
              <a:latin typeface="+mj-lt"/>
            </a:endParaRPr>
          </a:p>
          <a:p>
            <a:pPr>
              <a:buFont typeface="Arial" panose="020B0604020202020204" pitchFamily="34" charset="0"/>
              <a:buChar char="•"/>
            </a:pPr>
            <a:r>
              <a:rPr lang="en-GB" sz="1200" b="0" i="0" dirty="0">
                <a:effectLst/>
                <a:latin typeface="+mj-lt"/>
              </a:rPr>
              <a:t>Utilize cross-validation techniques to assess the model's performance across multiple data splits. This helps ensure that the model's performance is consistent and reliable on different subsets of the data.</a:t>
            </a:r>
          </a:p>
          <a:p>
            <a:pPr marL="0" indent="0">
              <a:buNone/>
            </a:pPr>
            <a:r>
              <a:rPr lang="en-GB" sz="1200" b="1" i="0" dirty="0">
                <a:effectLst/>
                <a:latin typeface="+mj-lt"/>
              </a:rPr>
              <a:t>5. Incorporate External Factors:</a:t>
            </a:r>
            <a:endParaRPr lang="en-GB" sz="1200" b="0" i="0" dirty="0">
              <a:effectLst/>
              <a:latin typeface="+mj-lt"/>
            </a:endParaRPr>
          </a:p>
          <a:p>
            <a:pPr>
              <a:buFont typeface="Arial" panose="020B0604020202020204" pitchFamily="34" charset="0"/>
              <a:buChar char="•"/>
            </a:pPr>
            <a:r>
              <a:rPr lang="en-GB" sz="1200" b="0" i="0" dirty="0">
                <a:effectLst/>
                <a:latin typeface="+mj-lt"/>
              </a:rPr>
              <a:t>Consider integrating external factors that may influence stock prices, such as news sentiment, economic indicators, or geopolitical events. Incorporating these factors into the model can provide a more comprehensive understanding of the underlying dynamics affecting stock prices.</a:t>
            </a:r>
          </a:p>
          <a:p>
            <a:endParaRPr lang="en-GB" sz="1200" dirty="0">
              <a:latin typeface="+mj-lt"/>
            </a:endParaRPr>
          </a:p>
        </p:txBody>
      </p:sp>
      <p:pic>
        <p:nvPicPr>
          <p:cNvPr id="15" name="Picture 14" descr="Graphs on a display with reflection of office">
            <a:extLst>
              <a:ext uri="{FF2B5EF4-FFF2-40B4-BE49-F238E27FC236}">
                <a16:creationId xmlns:a16="http://schemas.microsoft.com/office/drawing/2014/main" id="{982B3DA5-F628-EFAD-61BF-A20E64DD3F6C}"/>
              </a:ext>
            </a:extLst>
          </p:cNvPr>
          <p:cNvPicPr>
            <a:picLocks noChangeAspect="1"/>
          </p:cNvPicPr>
          <p:nvPr/>
        </p:nvPicPr>
        <p:blipFill rotWithShape="1">
          <a:blip r:embed="rId3"/>
          <a:srcRect l="12669" r="27997" b="-1"/>
          <a:stretch/>
        </p:blipFill>
        <p:spPr>
          <a:xfrm>
            <a:off x="6096000" y="10"/>
            <a:ext cx="6095999" cy="6857990"/>
          </a:xfrm>
          <a:prstGeom prst="rect">
            <a:avLst/>
          </a:prstGeom>
        </p:spPr>
      </p:pic>
      <p:sp>
        <p:nvSpPr>
          <p:cNvPr id="21" name="Rectangle 2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7" name="Rectangle 2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899005249"/>
      </p:ext>
    </p:extLst>
  </p:cSld>
  <p:clrMapOvr>
    <a:masterClrMapping/>
  </p:clrMapOvr>
  <mc:AlternateContent xmlns:mc="http://schemas.openxmlformats.org/markup-compatibility/2006" xmlns:p14="http://schemas.microsoft.com/office/powerpoint/2010/main">
    <mc:Choice Requires="p14">
      <p:transition spd="slow" p14:dur="2000" advTm="17231"/>
    </mc:Choice>
    <mc:Fallback xmlns="">
      <p:transition spd="slow" advTm="1723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8C6F1-CD79-35C4-B6E9-27A5B4CFDCED}"/>
              </a:ext>
            </a:extLst>
          </p:cNvPr>
          <p:cNvSpPr>
            <a:spLocks noGrp="1"/>
          </p:cNvSpPr>
          <p:nvPr>
            <p:ph type="title"/>
          </p:nvPr>
        </p:nvSpPr>
        <p:spPr>
          <a:xfrm>
            <a:off x="838200" y="2562894"/>
            <a:ext cx="10515600" cy="1325563"/>
          </a:xfrm>
        </p:spPr>
        <p:txBody>
          <a:bodyPr/>
          <a:lstStyle/>
          <a:p>
            <a:pPr algn="ctr"/>
            <a:r>
              <a:rPr lang="en-GB" b="1" dirty="0"/>
              <a:t>THANK YOU</a:t>
            </a:r>
          </a:p>
        </p:txBody>
      </p:sp>
    </p:spTree>
    <p:extLst>
      <p:ext uri="{BB962C8B-B14F-4D97-AF65-F5344CB8AC3E}">
        <p14:creationId xmlns:p14="http://schemas.microsoft.com/office/powerpoint/2010/main" val="1309133470"/>
      </p:ext>
    </p:extLst>
  </p:cSld>
  <p:clrMapOvr>
    <a:masterClrMapping/>
  </p:clrMapOvr>
  <mc:AlternateContent xmlns:mc="http://schemas.openxmlformats.org/markup-compatibility/2006" xmlns:p14="http://schemas.microsoft.com/office/powerpoint/2010/main">
    <mc:Choice Requires="p14">
      <p:transition spd="slow" p14:dur="2000" advTm="2569"/>
    </mc:Choice>
    <mc:Fallback xmlns="">
      <p:transition spd="slow" advTm="256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49FC-63D9-4164-7173-917E7E93496E}"/>
              </a:ext>
            </a:extLst>
          </p:cNvPr>
          <p:cNvSpPr>
            <a:spLocks noGrp="1"/>
          </p:cNvSpPr>
          <p:nvPr>
            <p:ph type="title"/>
          </p:nvPr>
        </p:nvSpPr>
        <p:spPr>
          <a:xfrm>
            <a:off x="838200" y="365125"/>
            <a:ext cx="10515600" cy="805949"/>
          </a:xfrm>
        </p:spPr>
        <p:txBody>
          <a:bodyPr/>
          <a:lstStyle/>
          <a:p>
            <a:r>
              <a:rPr lang="en-GB" dirty="0"/>
              <a:t>Filtering &amp; Preprocessing</a:t>
            </a:r>
          </a:p>
        </p:txBody>
      </p:sp>
      <p:pic>
        <p:nvPicPr>
          <p:cNvPr id="4" name="Picture 3">
            <a:extLst>
              <a:ext uri="{FF2B5EF4-FFF2-40B4-BE49-F238E27FC236}">
                <a16:creationId xmlns:a16="http://schemas.microsoft.com/office/drawing/2014/main" id="{B46B814E-F305-E1C6-337A-5E193F7CF0AC}"/>
              </a:ext>
            </a:extLst>
          </p:cNvPr>
          <p:cNvPicPr>
            <a:picLocks noChangeAspect="1"/>
          </p:cNvPicPr>
          <p:nvPr/>
        </p:nvPicPr>
        <p:blipFill>
          <a:blip r:embed="rId3"/>
          <a:stretch>
            <a:fillRect/>
          </a:stretch>
        </p:blipFill>
        <p:spPr>
          <a:xfrm>
            <a:off x="838200" y="1171074"/>
            <a:ext cx="7007017" cy="3704556"/>
          </a:xfrm>
          <a:prstGeom prst="rect">
            <a:avLst/>
          </a:prstGeom>
        </p:spPr>
      </p:pic>
      <p:pic>
        <p:nvPicPr>
          <p:cNvPr id="6" name="Picture 5">
            <a:extLst>
              <a:ext uri="{FF2B5EF4-FFF2-40B4-BE49-F238E27FC236}">
                <a16:creationId xmlns:a16="http://schemas.microsoft.com/office/drawing/2014/main" id="{5458D16C-2018-6D46-7A6A-402C87838BB4}"/>
              </a:ext>
            </a:extLst>
          </p:cNvPr>
          <p:cNvPicPr>
            <a:picLocks noChangeAspect="1"/>
          </p:cNvPicPr>
          <p:nvPr/>
        </p:nvPicPr>
        <p:blipFill>
          <a:blip r:embed="rId4"/>
          <a:stretch>
            <a:fillRect/>
          </a:stretch>
        </p:blipFill>
        <p:spPr>
          <a:xfrm>
            <a:off x="1288319" y="5131054"/>
            <a:ext cx="6106780" cy="1361821"/>
          </a:xfrm>
          <a:prstGeom prst="rect">
            <a:avLst/>
          </a:prstGeom>
        </p:spPr>
      </p:pic>
      <p:sp>
        <p:nvSpPr>
          <p:cNvPr id="7" name="TextBox 6">
            <a:extLst>
              <a:ext uri="{FF2B5EF4-FFF2-40B4-BE49-F238E27FC236}">
                <a16:creationId xmlns:a16="http://schemas.microsoft.com/office/drawing/2014/main" id="{2675D4D9-631D-DC7E-059D-702E6549CA6A}"/>
              </a:ext>
            </a:extLst>
          </p:cNvPr>
          <p:cNvSpPr txBox="1"/>
          <p:nvPr/>
        </p:nvSpPr>
        <p:spPr>
          <a:xfrm>
            <a:off x="8053136" y="1395664"/>
            <a:ext cx="4010527" cy="4770537"/>
          </a:xfrm>
          <a:prstGeom prst="rect">
            <a:avLst/>
          </a:prstGeom>
          <a:noFill/>
        </p:spPr>
        <p:txBody>
          <a:bodyPr wrap="square" rtlCol="0">
            <a:spAutoFit/>
          </a:bodyPr>
          <a:lstStyle/>
          <a:p>
            <a:pPr algn="just"/>
            <a:r>
              <a:rPr lang="en-GB" sz="1600" dirty="0"/>
              <a:t>Criteria and Selection:</a:t>
            </a:r>
          </a:p>
          <a:p>
            <a:pPr marL="285750" indent="-285750" algn="just">
              <a:buFont typeface="Arial" panose="020B0604020202020204" pitchFamily="34" charset="0"/>
              <a:buChar char="•"/>
            </a:pPr>
            <a:r>
              <a:rPr lang="en-GB" sz="1600" dirty="0"/>
              <a:t>Chose top 20 car company stocks from (https://stockanalysis.com/list/car-company-stocks/).</a:t>
            </a:r>
          </a:p>
          <a:p>
            <a:pPr marL="285750" indent="-285750" algn="just">
              <a:buFont typeface="Arial" panose="020B0604020202020204" pitchFamily="34" charset="0"/>
              <a:buChar char="•"/>
            </a:pPr>
            <a:r>
              <a:rPr lang="en-GB" sz="1600" dirty="0"/>
              <a:t>Verified their presence in the dataset.</a:t>
            </a:r>
          </a:p>
          <a:p>
            <a:pPr algn="just"/>
            <a:endParaRPr lang="en-GB" sz="1600" dirty="0"/>
          </a:p>
          <a:p>
            <a:pPr algn="just"/>
            <a:r>
              <a:rPr lang="en-GB" sz="1600" dirty="0"/>
              <a:t>Data-driven Prioritization:</a:t>
            </a:r>
          </a:p>
          <a:p>
            <a:pPr marL="285750" indent="-285750" algn="just">
              <a:buFont typeface="Arial" panose="020B0604020202020204" pitchFamily="34" charset="0"/>
              <a:buChar char="•"/>
            </a:pPr>
            <a:r>
              <a:rPr lang="en-GB" sz="1600" dirty="0"/>
              <a:t>Analysed entry frequency for each stock.</a:t>
            </a:r>
          </a:p>
          <a:p>
            <a:pPr marL="285750" indent="-285750" algn="just">
              <a:buFont typeface="Arial" panose="020B0604020202020204" pitchFamily="34" charset="0"/>
              <a:buChar char="•"/>
            </a:pPr>
            <a:r>
              <a:rPr lang="en-GB" sz="1600" dirty="0"/>
              <a:t>Focused on Ford, General Motors, Honda, Tesla, and Toyota with higher entry counts.</a:t>
            </a:r>
          </a:p>
          <a:p>
            <a:pPr algn="just"/>
            <a:endParaRPr lang="en-GB" sz="1600" dirty="0"/>
          </a:p>
          <a:p>
            <a:pPr algn="just"/>
            <a:r>
              <a:rPr lang="en-GB" sz="1600" dirty="0"/>
              <a:t>Quantitative Focus:</a:t>
            </a:r>
          </a:p>
          <a:p>
            <a:pPr marL="285750" indent="-285750" algn="just">
              <a:buFont typeface="Arial" panose="020B0604020202020204" pitchFamily="34" charset="0"/>
              <a:buChar char="•"/>
            </a:pPr>
            <a:r>
              <a:rPr lang="en-GB" sz="1600" dirty="0"/>
              <a:t>Emphasizing on stocks with more entries for in-depth analysis.</a:t>
            </a:r>
          </a:p>
          <a:p>
            <a:pPr algn="just"/>
            <a:endParaRPr lang="en-GB" sz="1600" dirty="0"/>
          </a:p>
          <a:p>
            <a:pPr algn="just"/>
            <a:r>
              <a:rPr lang="en-GB" sz="1600" dirty="0"/>
              <a:t>Primary Stocks:</a:t>
            </a:r>
          </a:p>
          <a:p>
            <a:pPr marL="285750" indent="-285750" algn="just">
              <a:buFont typeface="Arial" panose="020B0604020202020204" pitchFamily="34" charset="0"/>
              <a:buChar char="•"/>
            </a:pPr>
            <a:r>
              <a:rPr lang="en-GB" sz="1600" dirty="0"/>
              <a:t>Primary focus on Ford, General Motors, Honda, Tesla, and Toyota for detailed examination.</a:t>
            </a:r>
          </a:p>
        </p:txBody>
      </p:sp>
    </p:spTree>
    <p:extLst>
      <p:ext uri="{BB962C8B-B14F-4D97-AF65-F5344CB8AC3E}">
        <p14:creationId xmlns:p14="http://schemas.microsoft.com/office/powerpoint/2010/main" val="560516726"/>
      </p:ext>
    </p:extLst>
  </p:cSld>
  <p:clrMapOvr>
    <a:masterClrMapping/>
  </p:clrMapOvr>
  <mc:AlternateContent xmlns:mc="http://schemas.openxmlformats.org/markup-compatibility/2006" xmlns:p14="http://schemas.microsoft.com/office/powerpoint/2010/main">
    <mc:Choice Requires="p14">
      <p:transition spd="slow" p14:dur="2000" advTm="30958"/>
    </mc:Choice>
    <mc:Fallback xmlns="">
      <p:transition spd="slow" advTm="309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11E5-04DD-3974-1C08-501B490DF6F9}"/>
              </a:ext>
            </a:extLst>
          </p:cNvPr>
          <p:cNvSpPr>
            <a:spLocks noGrp="1"/>
          </p:cNvSpPr>
          <p:nvPr>
            <p:ph type="title"/>
          </p:nvPr>
        </p:nvSpPr>
        <p:spPr/>
        <p:txBody>
          <a:bodyPr/>
          <a:lstStyle/>
          <a:p>
            <a:r>
              <a:rPr lang="en-GB" b="1" dirty="0"/>
              <a:t>Descriptive/Summative Analysis</a:t>
            </a:r>
          </a:p>
        </p:txBody>
      </p:sp>
      <p:pic>
        <p:nvPicPr>
          <p:cNvPr id="9" name="Picture 8">
            <a:extLst>
              <a:ext uri="{FF2B5EF4-FFF2-40B4-BE49-F238E27FC236}">
                <a16:creationId xmlns:a16="http://schemas.microsoft.com/office/drawing/2014/main" id="{613C45E5-8720-334D-316E-938DD11E51DB}"/>
              </a:ext>
            </a:extLst>
          </p:cNvPr>
          <p:cNvPicPr>
            <a:picLocks noChangeAspect="1"/>
          </p:cNvPicPr>
          <p:nvPr/>
        </p:nvPicPr>
        <p:blipFill>
          <a:blip r:embed="rId3"/>
          <a:stretch>
            <a:fillRect/>
          </a:stretch>
        </p:blipFill>
        <p:spPr>
          <a:xfrm>
            <a:off x="935915" y="1409252"/>
            <a:ext cx="5304039" cy="5228216"/>
          </a:xfrm>
          <a:prstGeom prst="rect">
            <a:avLst/>
          </a:prstGeom>
        </p:spPr>
      </p:pic>
      <p:sp>
        <p:nvSpPr>
          <p:cNvPr id="10" name="TextBox 9">
            <a:extLst>
              <a:ext uri="{FF2B5EF4-FFF2-40B4-BE49-F238E27FC236}">
                <a16:creationId xmlns:a16="http://schemas.microsoft.com/office/drawing/2014/main" id="{F224E914-9EA8-AFDE-9ACA-06826AC55E08}"/>
              </a:ext>
            </a:extLst>
          </p:cNvPr>
          <p:cNvSpPr txBox="1"/>
          <p:nvPr/>
        </p:nvSpPr>
        <p:spPr>
          <a:xfrm>
            <a:off x="7121562" y="1581374"/>
            <a:ext cx="4232238" cy="4616648"/>
          </a:xfrm>
          <a:prstGeom prst="rect">
            <a:avLst/>
          </a:prstGeom>
          <a:noFill/>
        </p:spPr>
        <p:txBody>
          <a:bodyPr wrap="square" rtlCol="0">
            <a:spAutoFit/>
          </a:bodyPr>
          <a:lstStyle/>
          <a:p>
            <a:r>
              <a:rPr lang="en-GB" sz="1400" b="1" dirty="0"/>
              <a:t>Closing Prices:</a:t>
            </a:r>
          </a:p>
          <a:p>
            <a:endParaRPr lang="en-GB" sz="1400" dirty="0"/>
          </a:p>
          <a:p>
            <a:pPr marL="171450" indent="-171450">
              <a:buFont typeface="Arial" panose="020B0604020202020204" pitchFamily="34" charset="0"/>
              <a:buChar char="•"/>
            </a:pPr>
            <a:r>
              <a:rPr lang="en-GB" sz="1400" dirty="0"/>
              <a:t>Tesla (TSLA) leads with the highest mean closing price at approximately 310.69, reflecting its unique standing in the market.</a:t>
            </a:r>
          </a:p>
          <a:p>
            <a:pPr marL="171450" indent="-171450">
              <a:buFont typeface="Arial" panose="020B0604020202020204" pitchFamily="34" charset="0"/>
              <a:buChar char="•"/>
            </a:pPr>
            <a:r>
              <a:rPr lang="en-GB" sz="1400" dirty="0"/>
              <a:t>Honda (HMC) has a comparatively lower mean closing price of around 29.35, while General Motors (GM), Toyota (TM), and Ford (F) fall in between.</a:t>
            </a:r>
          </a:p>
          <a:p>
            <a:pPr marL="171450" indent="-171450">
              <a:buFont typeface="Arial" panose="020B0604020202020204" pitchFamily="34" charset="0"/>
              <a:buChar char="•"/>
            </a:pPr>
            <a:r>
              <a:rPr lang="en-GB" sz="1400" dirty="0"/>
              <a:t>Tesla exhibits higher volatility in closing prices, evident in its larger standard deviation, while other companies display relatively lower volatility.</a:t>
            </a:r>
          </a:p>
          <a:p>
            <a:endParaRPr lang="en-GB" sz="1400" dirty="0"/>
          </a:p>
          <a:p>
            <a:r>
              <a:rPr lang="en-GB" sz="1400" b="1" dirty="0"/>
              <a:t>Trading Volumes:</a:t>
            </a:r>
          </a:p>
          <a:p>
            <a:endParaRPr lang="en-GB" sz="1400" dirty="0"/>
          </a:p>
          <a:p>
            <a:pPr marL="171450" indent="-171450">
              <a:buFont typeface="Arial" panose="020B0604020202020204" pitchFamily="34" charset="0"/>
              <a:buChar char="•"/>
            </a:pPr>
            <a:r>
              <a:rPr lang="en-GB" sz="1400" dirty="0"/>
              <a:t>Tesla also stands out with the highest mean trading volume at approximately 7.62 million, indicating robust and active market participation.</a:t>
            </a:r>
          </a:p>
          <a:p>
            <a:pPr marL="171450" indent="-171450">
              <a:buFont typeface="Arial" panose="020B0604020202020204" pitchFamily="34" charset="0"/>
              <a:buChar char="•"/>
            </a:pPr>
            <a:r>
              <a:rPr lang="en-GB" sz="1400" dirty="0"/>
              <a:t>Honda, with a mean volume of around 707,305, showcases a more restrained level of market activity.</a:t>
            </a:r>
          </a:p>
          <a:p>
            <a:pPr marL="171450" indent="-171450">
              <a:buFont typeface="Arial" panose="020B0604020202020204" pitchFamily="34" charset="0"/>
              <a:buChar char="•"/>
            </a:pPr>
            <a:r>
              <a:rPr lang="en-GB" sz="1400" dirty="0"/>
              <a:t>General Motors, Toyota, and Ford fall in between, with varying mean trading volumes.</a:t>
            </a:r>
          </a:p>
        </p:txBody>
      </p:sp>
    </p:spTree>
    <p:extLst>
      <p:ext uri="{BB962C8B-B14F-4D97-AF65-F5344CB8AC3E}">
        <p14:creationId xmlns:p14="http://schemas.microsoft.com/office/powerpoint/2010/main" val="1389383559"/>
      </p:ext>
    </p:extLst>
  </p:cSld>
  <p:clrMapOvr>
    <a:masterClrMapping/>
  </p:clrMapOvr>
  <mc:AlternateContent xmlns:mc="http://schemas.openxmlformats.org/markup-compatibility/2006" xmlns:p14="http://schemas.microsoft.com/office/powerpoint/2010/main">
    <mc:Choice Requires="p14">
      <p:transition spd="slow" p14:dur="2000" advTm="38362"/>
    </mc:Choice>
    <mc:Fallback xmlns="">
      <p:transition spd="slow" advTm="3836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Graph on document with pen">
            <a:extLst>
              <a:ext uri="{FF2B5EF4-FFF2-40B4-BE49-F238E27FC236}">
                <a16:creationId xmlns:a16="http://schemas.microsoft.com/office/drawing/2014/main" id="{0DF37C11-DEA1-4170-E21C-3FC27D983A4A}"/>
              </a:ext>
            </a:extLst>
          </p:cNvPr>
          <p:cNvPicPr>
            <a:picLocks noChangeAspect="1"/>
          </p:cNvPicPr>
          <p:nvPr/>
        </p:nvPicPr>
        <p:blipFill rotWithShape="1">
          <a:blip r:embed="rId3">
            <a:alphaModFix/>
          </a:blip>
          <a:srcRect l="11515" r="11513" b="-1"/>
          <a:stretch/>
        </p:blipFill>
        <p:spPr>
          <a:xfrm>
            <a:off x="4283902" y="10"/>
            <a:ext cx="7908098" cy="6857992"/>
          </a:xfrm>
          <a:prstGeom prst="rect">
            <a:avLst/>
          </a:prstGeom>
        </p:spPr>
      </p:pic>
      <p:sp>
        <p:nvSpPr>
          <p:cNvPr id="26" name="Rectangle 25">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22BC8-CE5B-62B3-6A9C-215A1EA7E063}"/>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b="1">
                <a:solidFill>
                  <a:schemeClr val="bg1"/>
                </a:solidFill>
              </a:rPr>
              <a:t>TIME SERIES ANALYSIS</a:t>
            </a:r>
            <a:endParaRPr lang="en-US" sz="5000">
              <a:solidFill>
                <a:schemeClr val="bg1"/>
              </a:solidFill>
            </a:endParaRPr>
          </a:p>
        </p:txBody>
      </p:sp>
      <p:cxnSp>
        <p:nvCxnSpPr>
          <p:cNvPr id="28" name="Straight Connector 2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174850"/>
      </p:ext>
    </p:extLst>
  </p:cSld>
  <p:clrMapOvr>
    <a:masterClrMapping/>
  </p:clrMapOvr>
  <mc:AlternateContent xmlns:mc="http://schemas.openxmlformats.org/markup-compatibility/2006" xmlns:p14="http://schemas.microsoft.com/office/powerpoint/2010/main">
    <mc:Choice Requires="p14">
      <p:transition spd="slow" p14:dur="2000" advTm="18308"/>
    </mc:Choice>
    <mc:Fallback xmlns="">
      <p:transition spd="slow" advTm="18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09FB-2C7E-3E8F-CF95-749CF7C2BFEB}"/>
              </a:ext>
            </a:extLst>
          </p:cNvPr>
          <p:cNvSpPr>
            <a:spLocks noGrp="1"/>
          </p:cNvSpPr>
          <p:nvPr>
            <p:ph type="title"/>
          </p:nvPr>
        </p:nvSpPr>
        <p:spPr>
          <a:xfrm>
            <a:off x="838200" y="423182"/>
            <a:ext cx="10515600" cy="886159"/>
          </a:xfrm>
        </p:spPr>
        <p:txBody>
          <a:bodyPr/>
          <a:lstStyle/>
          <a:p>
            <a:pPr algn="ctr"/>
            <a:r>
              <a:rPr lang="en-GB" b="1" dirty="0"/>
              <a:t>Closing Price</a:t>
            </a:r>
          </a:p>
        </p:txBody>
      </p:sp>
      <p:pic>
        <p:nvPicPr>
          <p:cNvPr id="1026" name="Picture 2">
            <a:extLst>
              <a:ext uri="{FF2B5EF4-FFF2-40B4-BE49-F238E27FC236}">
                <a16:creationId xmlns:a16="http://schemas.microsoft.com/office/drawing/2014/main" id="{C53DA084-5B9C-DC83-527B-BD140860E9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670" y="1675677"/>
            <a:ext cx="7208076" cy="44510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9D771C-3D28-58AF-ECA2-5006D58D1E02}"/>
              </a:ext>
            </a:extLst>
          </p:cNvPr>
          <p:cNvSpPr txBox="1"/>
          <p:nvPr/>
        </p:nvSpPr>
        <p:spPr>
          <a:xfrm>
            <a:off x="7780422" y="1500554"/>
            <a:ext cx="4247456" cy="4801314"/>
          </a:xfrm>
          <a:prstGeom prst="rect">
            <a:avLst/>
          </a:prstGeom>
          <a:noFill/>
        </p:spPr>
        <p:txBody>
          <a:bodyPr wrap="square" rtlCol="0">
            <a:spAutoFit/>
          </a:bodyPr>
          <a:lstStyle/>
          <a:p>
            <a:r>
              <a:rPr lang="en-GB" b="1" dirty="0"/>
              <a:t>Tesla's Dynamics:</a:t>
            </a:r>
          </a:p>
          <a:p>
            <a:pPr marL="285750" indent="-285750">
              <a:buFont typeface="Arial" panose="020B0604020202020204" pitchFamily="34" charset="0"/>
              <a:buChar char="•"/>
            </a:pPr>
            <a:r>
              <a:rPr lang="en-GB" dirty="0"/>
              <a:t>Notable fluctuations, surge post-2019, dip in 2020, resilient recovery.</a:t>
            </a:r>
          </a:p>
          <a:p>
            <a:pPr marL="285750" indent="-285750">
              <a:buFont typeface="Arial" panose="020B0604020202020204" pitchFamily="34" charset="0"/>
              <a:buChar char="•"/>
            </a:pPr>
            <a:endParaRPr lang="en-GB" dirty="0"/>
          </a:p>
          <a:p>
            <a:r>
              <a:rPr lang="en-GB" b="1" dirty="0"/>
              <a:t>GM and Honda Stability:</a:t>
            </a:r>
          </a:p>
          <a:p>
            <a:pPr marL="285750" indent="-285750">
              <a:buFont typeface="Arial" panose="020B0604020202020204" pitchFamily="34" charset="0"/>
              <a:buChar char="•"/>
            </a:pPr>
            <a:r>
              <a:rPr lang="en-GB" dirty="0"/>
              <a:t>Stable patterns, less volatility compared to Tesla.</a:t>
            </a:r>
          </a:p>
          <a:p>
            <a:endParaRPr lang="en-GB" dirty="0"/>
          </a:p>
          <a:p>
            <a:r>
              <a:rPr lang="en-GB" b="1" dirty="0"/>
              <a:t>Ford's Steady Performance:</a:t>
            </a:r>
            <a:endParaRPr lang="en-GB" dirty="0"/>
          </a:p>
          <a:p>
            <a:pPr marL="285750" indent="-285750">
              <a:buFont typeface="Arial" panose="020B0604020202020204" pitchFamily="34" charset="0"/>
              <a:buChar char="•"/>
            </a:pPr>
            <a:r>
              <a:rPr lang="en-GB" dirty="0"/>
              <a:t>Consistently low prices, reflecting modest and steady performance.</a:t>
            </a:r>
          </a:p>
          <a:p>
            <a:endParaRPr lang="en-GB" dirty="0"/>
          </a:p>
          <a:p>
            <a:r>
              <a:rPr lang="en-GB" b="1" dirty="0"/>
              <a:t>Market Overview:</a:t>
            </a:r>
          </a:p>
          <a:p>
            <a:pPr marL="285750" indent="-285750">
              <a:buFont typeface="Arial" panose="020B0604020202020204" pitchFamily="34" charset="0"/>
              <a:buChar char="•"/>
            </a:pPr>
            <a:r>
              <a:rPr lang="en-GB" dirty="0"/>
              <a:t>Tesla's dynamics overshadow GM and Honda’s stability.</a:t>
            </a:r>
          </a:p>
          <a:p>
            <a:pPr marL="285750" indent="-285750">
              <a:buFont typeface="Arial" panose="020B0604020202020204" pitchFamily="34" charset="0"/>
              <a:buChar char="•"/>
            </a:pPr>
            <a:r>
              <a:rPr lang="en-GB" dirty="0"/>
              <a:t>Ford maintains a consistently modest performance.</a:t>
            </a:r>
          </a:p>
        </p:txBody>
      </p:sp>
    </p:spTree>
    <p:extLst>
      <p:ext uri="{BB962C8B-B14F-4D97-AF65-F5344CB8AC3E}">
        <p14:creationId xmlns:p14="http://schemas.microsoft.com/office/powerpoint/2010/main" val="2994335680"/>
      </p:ext>
    </p:extLst>
  </p:cSld>
  <p:clrMapOvr>
    <a:masterClrMapping/>
  </p:clrMapOvr>
  <mc:AlternateContent xmlns:mc="http://schemas.openxmlformats.org/markup-compatibility/2006" xmlns:p14="http://schemas.microsoft.com/office/powerpoint/2010/main">
    <mc:Choice Requires="p14">
      <p:transition spd="slow" p14:dur="2000" advTm="66690"/>
    </mc:Choice>
    <mc:Fallback xmlns="">
      <p:transition spd="slow" advTm="6669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08F9B34C-B1CE-7B31-81E3-FDEF21EB863E}"/>
              </a:ext>
            </a:extLst>
          </p:cNvPr>
          <p:cNvPicPr>
            <a:picLocks noChangeAspect="1"/>
          </p:cNvPicPr>
          <p:nvPr/>
        </p:nvPicPr>
        <p:blipFill rotWithShape="1">
          <a:blip r:embed="rId3">
            <a:alphaModFix amt="50000"/>
          </a:blip>
          <a:srcRect t="1510" b="14220"/>
          <a:stretch/>
        </p:blipFill>
        <p:spPr>
          <a:xfrm>
            <a:off x="20" y="1"/>
            <a:ext cx="12191980" cy="6857999"/>
          </a:xfrm>
          <a:prstGeom prst="rect">
            <a:avLst/>
          </a:prstGeom>
        </p:spPr>
      </p:pic>
      <p:sp>
        <p:nvSpPr>
          <p:cNvPr id="2" name="Title 1">
            <a:extLst>
              <a:ext uri="{FF2B5EF4-FFF2-40B4-BE49-F238E27FC236}">
                <a16:creationId xmlns:a16="http://schemas.microsoft.com/office/drawing/2014/main" id="{82D8DF94-2BF8-C676-349F-540B4F0CD28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a:solidFill>
                  <a:srgbClr val="FFFFFF"/>
                </a:solidFill>
              </a:rPr>
              <a:t>MOVING AVERAGE(MA)METHOD</a:t>
            </a:r>
          </a:p>
        </p:txBody>
      </p:sp>
    </p:spTree>
    <p:extLst>
      <p:ext uri="{BB962C8B-B14F-4D97-AF65-F5344CB8AC3E}">
        <p14:creationId xmlns:p14="http://schemas.microsoft.com/office/powerpoint/2010/main" val="4032135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3342"/>
    </mc:Choice>
    <mc:Fallback xmlns="">
      <p:transition spd="slow" advTm="23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1133</TotalTime>
  <Words>2988</Words>
  <Application>Microsoft Office PowerPoint</Application>
  <PresentationFormat>Widescreen</PresentationFormat>
  <Paragraphs>335</Paragraphs>
  <Slides>45</Slides>
  <Notes>38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Helvetica Neue</vt:lpstr>
      <vt:lpstr>Office Theme</vt:lpstr>
      <vt:lpstr>STOCK MARKET BIG DATA ANALYTICS</vt:lpstr>
      <vt:lpstr>INTRODUCTION</vt:lpstr>
      <vt:lpstr>Feature Description</vt:lpstr>
      <vt:lpstr>Initiating PySpark Session</vt:lpstr>
      <vt:lpstr>Filtering &amp; Preprocessing</vt:lpstr>
      <vt:lpstr>Descriptive/Summative Analysis</vt:lpstr>
      <vt:lpstr>TIME SERIES ANALYSIS</vt:lpstr>
      <vt:lpstr>Closing Price</vt:lpstr>
      <vt:lpstr>MOVING AVERAGE(MA)METHOD</vt:lpstr>
      <vt:lpstr>Ford Stock Prices and Moving Averages</vt:lpstr>
      <vt:lpstr>General Motors(GM) Stock Prices and Moving Averages</vt:lpstr>
      <vt:lpstr>Honda(HMC) Stock Prices and Moving Averages</vt:lpstr>
      <vt:lpstr>Tesla(TSLA) Stock Prices and Moving Averages</vt:lpstr>
      <vt:lpstr>Toyota(TM) Stock Prices and Moving Averages</vt:lpstr>
      <vt:lpstr>Volume</vt:lpstr>
      <vt:lpstr>MOVING AVERAGE(MA)METHOD</vt:lpstr>
      <vt:lpstr>Ford Stock Volume and Moving Averages</vt:lpstr>
      <vt:lpstr>General Motors(GM) Stock Volume and Moving Averages</vt:lpstr>
      <vt:lpstr>Honda(HMC) Stock Volume and Moving Averages</vt:lpstr>
      <vt:lpstr>Tesla(TSLA) Stock Volume and Moving Averages</vt:lpstr>
      <vt:lpstr>Toyota(TM) Stock Volume and Moving Averages</vt:lpstr>
      <vt:lpstr>Daily Return Percentage</vt:lpstr>
      <vt:lpstr>Correlation Heatmap</vt:lpstr>
      <vt:lpstr>Overall Correlation</vt:lpstr>
      <vt:lpstr>Stocks wise Correlation</vt:lpstr>
      <vt:lpstr>Outliers Overview</vt:lpstr>
      <vt:lpstr>Step 2 Predictive Analysis</vt:lpstr>
      <vt:lpstr>Long Short-Term Memory (LSTM)</vt:lpstr>
      <vt:lpstr>Steps of The Predictive Analysis</vt:lpstr>
      <vt:lpstr>Step1 : Import Essential Libraries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approach to Improve Model Performance</vt:lpstr>
      <vt:lpstr>Experimenting with Hyperparameters</vt:lpstr>
      <vt:lpstr> Model Performance Comparision</vt:lpstr>
      <vt:lpstr>Visual Comparision</vt:lpstr>
      <vt:lpstr>Main Observations and Learning Points: </vt:lpstr>
      <vt:lpstr>Strengths and Weaknesses:</vt:lpstr>
      <vt:lpstr>Improvements for the Future: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BIG DATA ANALYTICS</dc:title>
  <dc:creator>Sanchayan Vivekananthan (U2380760)</dc:creator>
  <cp:lastModifiedBy>Sanchayan Vivekananthan (U2380760)</cp:lastModifiedBy>
  <cp:revision>6</cp:revision>
  <dcterms:created xsi:type="dcterms:W3CDTF">2024-01-07T02:27:32Z</dcterms:created>
  <dcterms:modified xsi:type="dcterms:W3CDTF">2024-01-08T04:54:32Z</dcterms:modified>
</cp:coreProperties>
</file>